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91" r:id="rId2"/>
    <p:sldId id="292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</p:sldIdLst>
  <p:sldSz cx="9144000" cy="6858000" type="screen4x3"/>
  <p:notesSz cx="6858000" cy="91170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17" autoAdjust="0"/>
    <p:restoredTop sz="94660"/>
  </p:normalViewPr>
  <p:slideViewPr>
    <p:cSldViewPr>
      <p:cViewPr varScale="1">
        <p:scale>
          <a:sx n="107" d="100"/>
          <a:sy n="107" d="100"/>
        </p:scale>
        <p:origin x="-84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56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56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BF6EAFB-19EC-4E94-8FB9-AE9093F004D8}" type="datetimeFigureOut">
              <a:rPr lang="en-US"/>
              <a:pPr>
                <a:defRPr/>
              </a:pPr>
              <a:t>10/29/2009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50938" y="684213"/>
            <a:ext cx="4556125" cy="34178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30700"/>
            <a:ext cx="5486400" cy="4102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59813"/>
            <a:ext cx="2971800" cy="4556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59813"/>
            <a:ext cx="2971800" cy="4556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B826927-6563-4E9C-A872-CCAEC8BCAE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82A6F93-91D7-4815-B65E-BF03312BD78D}" type="slidenum">
              <a:rPr lang="en-US" smtClean="0"/>
              <a:pPr/>
              <a:t>5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EA3887-CDDE-40A7-BCCF-BFDD48C7E5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1E68A5-CA1F-464D-A62F-66823C439F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5B9CDA-D952-4093-A56B-577B9C2CA1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887481-1123-4C4D-AFAB-23A778E26E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F1BBB1-D189-4591-98A8-5A2A57DF80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5C5023-DAC3-4C3C-8306-E029F31335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13D890-656E-45B6-B6BD-0B086C36A8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1DF854-F0CF-4D35-B0E4-4EFFCB20DF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FFB902-61B6-497B-85D0-4652033B79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1104B8-F999-4D35-BE26-99F7578A5E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5E9A4E-D07F-4C1D-AC34-C027AD22A2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30732E-353B-4394-B2F6-22FD5F7B01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F994CC-7DA9-45A7-A3CA-B1FFDBC418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DA5B3CB-6074-4F0E-863A-C60F83444A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adaguides.com/default.aspx?LI=1-20-9-5101-0-0-0&amp;l=1&amp;w=20&amp;p=9&amp;f=5102&amp;a=1&amp;as=2" TargetMode="External"/><Relationship Id="rId2" Type="http://schemas.openxmlformats.org/officeDocument/2006/relationships/hyperlink" Target="http://www.nadaguides.com/default.aspx?LI=1-20-9-5101-0-0-0&amp;l=1&amp;w=20&amp;p=9&amp;f=5102&amp;a=8&amp;as=37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www.oag.state.tx.us/agency/weeklyag/2005/0605car.pdf" TargetMode="Externa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3.xml"/><Relationship Id="rId1" Type="http://schemas.openxmlformats.org/officeDocument/2006/relationships/audio" Target="../media/audio1.wav"/><Relationship Id="rId5" Type="http://schemas.openxmlformats.org/officeDocument/2006/relationships/image" Target="../media/image10.wmf"/><Relationship Id="rId4" Type="http://schemas.openxmlformats.org/officeDocument/2006/relationships/hyperlink" Target="http://www.tdi.state.tx.us/pubs/consumer/cb020.html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3.xml"/><Relationship Id="rId1" Type="http://schemas.openxmlformats.org/officeDocument/2006/relationships/audio" Target="../media/audio2.wav"/><Relationship Id="rId5" Type="http://schemas.openxmlformats.org/officeDocument/2006/relationships/image" Target="../media/image11.wmf"/><Relationship Id="rId4" Type="http://schemas.openxmlformats.org/officeDocument/2006/relationships/hyperlink" Target="http://www.bbb.org/us/article/144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di.state.tx.us/pubs/consumer/cb020.html" TargetMode="External"/><Relationship Id="rId3" Type="http://schemas.openxmlformats.org/officeDocument/2006/relationships/hyperlink" Target="http://www.pueblo.gsa.gov/cic_text/cars/cardeal/cardeal.htm" TargetMode="External"/><Relationship Id="rId7" Type="http://schemas.openxmlformats.org/officeDocument/2006/relationships/hyperlink" Target="http://www.bbb.org/us/article/144" TargetMode="External"/><Relationship Id="rId2" Type="http://schemas.openxmlformats.org/officeDocument/2006/relationships/hyperlink" Target="http://www.oag.state.tx.us/agency/weeklyag/2005/0605car.pdf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edmunds.com/advice/buying/articles/42962/article.html?tid=edmunds.a.landing.feature..3.*" TargetMode="External"/><Relationship Id="rId5" Type="http://schemas.openxmlformats.org/officeDocument/2006/relationships/hyperlink" Target="http://www.nadaguides.com/default.aspx?LI=1-20-9-5101-0-0-0&amp;l=1&amp;w=20&amp;p=9&amp;f=5102&amp;a=1&amp;as=2" TargetMode="External"/><Relationship Id="rId10" Type="http://schemas.openxmlformats.org/officeDocument/2006/relationships/hyperlink" Target="https://apps.tdi.state.tx.us/helpinspublic/Start.do?type=auto" TargetMode="External"/><Relationship Id="rId4" Type="http://schemas.openxmlformats.org/officeDocument/2006/relationships/hyperlink" Target="http://www.nadaguides.com/default.aspx?LI=1-20-9-5101-0-0-0&amp;l=1&amp;w=20&amp;p=9&amp;f=5102&amp;a=8&amp;as=37" TargetMode="External"/><Relationship Id="rId9" Type="http://schemas.openxmlformats.org/officeDocument/2006/relationships/hyperlink" Target="http://www.tdi.state.tx.us/auto/autoglossary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685800" y="990600"/>
            <a:ext cx="4038600" cy="47244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1800" b="1" smtClean="0"/>
              <a:t>Hello and welcome to Car Buying </a:t>
            </a:r>
          </a:p>
          <a:p>
            <a:pPr eaLnBrk="1" hangingPunct="1">
              <a:buFontTx/>
              <a:buNone/>
            </a:pPr>
            <a:r>
              <a:rPr lang="en-US" sz="1800" b="1" smtClean="0"/>
              <a:t>for the Savvy Consumer:  Module 3</a:t>
            </a:r>
          </a:p>
          <a:p>
            <a:pPr eaLnBrk="1" hangingPunct="1">
              <a:buFontTx/>
              <a:buNone/>
            </a:pPr>
            <a:r>
              <a:rPr lang="en-US" sz="1800" b="1" i="1" smtClean="0"/>
              <a:t>Closing the Deal</a:t>
            </a:r>
            <a:r>
              <a:rPr lang="en-US" sz="1800" b="1" smtClean="0"/>
              <a:t>.  </a:t>
            </a:r>
          </a:p>
          <a:p>
            <a:pPr eaLnBrk="1" hangingPunct="1">
              <a:buFontTx/>
              <a:buNone/>
            </a:pPr>
            <a:endParaRPr lang="en-US" sz="1800" b="1" smtClean="0"/>
          </a:p>
          <a:p>
            <a:pPr eaLnBrk="1" hangingPunct="1">
              <a:buFontTx/>
              <a:buNone/>
            </a:pPr>
            <a:r>
              <a:rPr lang="en-US" sz="1800" b="1" smtClean="0"/>
              <a:t>During this training session you </a:t>
            </a:r>
          </a:p>
          <a:p>
            <a:pPr eaLnBrk="1" hangingPunct="1">
              <a:buFontTx/>
              <a:buNone/>
            </a:pPr>
            <a:r>
              <a:rPr lang="en-US" sz="1800" b="1" smtClean="0"/>
              <a:t>will learn about sales techniques,</a:t>
            </a:r>
          </a:p>
          <a:p>
            <a:pPr eaLnBrk="1" hangingPunct="1">
              <a:buFontTx/>
              <a:buNone/>
            </a:pPr>
            <a:r>
              <a:rPr lang="en-US" sz="1800" b="1" smtClean="0"/>
              <a:t>negotiating the deal, and </a:t>
            </a:r>
          </a:p>
          <a:p>
            <a:pPr eaLnBrk="1" hangingPunct="1">
              <a:buFontTx/>
              <a:buNone/>
            </a:pPr>
            <a:r>
              <a:rPr lang="en-US" sz="1800" b="1" smtClean="0"/>
              <a:t>reviewing the contract. The last </a:t>
            </a:r>
          </a:p>
          <a:p>
            <a:pPr eaLnBrk="1" hangingPunct="1">
              <a:buFontTx/>
              <a:buNone/>
            </a:pPr>
            <a:r>
              <a:rPr lang="en-US" sz="1800" b="1" smtClean="0"/>
              <a:t>slide lists websites which apply </a:t>
            </a:r>
          </a:p>
          <a:p>
            <a:pPr eaLnBrk="1" hangingPunct="1">
              <a:buFontTx/>
              <a:buNone/>
            </a:pPr>
            <a:r>
              <a:rPr lang="en-US" sz="1800" b="1" smtClean="0"/>
              <a:t>to this module</a:t>
            </a:r>
          </a:p>
          <a:p>
            <a:pPr eaLnBrk="1" hangingPunct="1">
              <a:buFontTx/>
              <a:buNone/>
            </a:pPr>
            <a:endParaRPr lang="en-US" sz="1800" b="1" smtClean="0"/>
          </a:p>
          <a:p>
            <a:pPr eaLnBrk="1" hangingPunct="1">
              <a:buFontTx/>
              <a:buNone/>
            </a:pPr>
            <a:r>
              <a:rPr lang="en-US" sz="1800" b="1" smtClean="0"/>
              <a:t>This training consists of 12 slides </a:t>
            </a:r>
          </a:p>
          <a:p>
            <a:pPr eaLnBrk="1" hangingPunct="1">
              <a:buFontTx/>
              <a:buNone/>
            </a:pPr>
            <a:r>
              <a:rPr lang="en-US" sz="1800" b="1" smtClean="0"/>
              <a:t>and should take approximately</a:t>
            </a:r>
          </a:p>
          <a:p>
            <a:pPr eaLnBrk="1" hangingPunct="1">
              <a:buFontTx/>
              <a:buNone/>
            </a:pPr>
            <a:r>
              <a:rPr lang="en-US" sz="1800" b="1" smtClean="0"/>
              <a:t>20 minutes </a:t>
            </a:r>
          </a:p>
        </p:txBody>
      </p:sp>
      <p:pic>
        <p:nvPicPr>
          <p:cNvPr id="2051" name="Picture 7" descr="Salesman Pressuring a customer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257800" y="1828800"/>
            <a:ext cx="3197225" cy="2760663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381000"/>
            <a:ext cx="8229600" cy="6172200"/>
          </a:xfrm>
        </p:spPr>
        <p:txBody>
          <a:bodyPr/>
          <a:lstStyle/>
          <a:p>
            <a:pPr marL="609600" indent="-609600" algn="ctr" eaLnBrk="1" hangingPunct="1">
              <a:lnSpc>
                <a:spcPct val="90000"/>
              </a:lnSpc>
              <a:buFontTx/>
              <a:buNone/>
            </a:pPr>
            <a:r>
              <a:rPr lang="en-US" b="1" smtClean="0"/>
              <a:t>Points To Ponder</a:t>
            </a:r>
            <a:endParaRPr lang="en-US" sz="1600" b="1" smtClean="0"/>
          </a:p>
          <a:p>
            <a:pPr marL="609600" indent="-609600" algn="ctr" eaLnBrk="1" hangingPunct="1">
              <a:lnSpc>
                <a:spcPct val="90000"/>
              </a:lnSpc>
              <a:buFontTx/>
              <a:buNone/>
            </a:pPr>
            <a:endParaRPr lang="en-US" sz="1400" smtClean="0"/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en-US" sz="1600" b="1" smtClean="0"/>
              <a:t>Before you get started we would like you to take a couple of minutes to read the 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en-US" sz="1600" b="1" smtClean="0"/>
              <a:t>following questions.  Look for the answers as you review this module.  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endParaRPr lang="en-US" sz="1400" b="1" smtClean="0"/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en-US" sz="1400" b="1" smtClean="0"/>
              <a:t>When negotiating for a new or used car I should negotiate these steps in order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endParaRPr lang="en-US" sz="800" b="1" smtClean="0"/>
          </a:p>
          <a:p>
            <a:pPr marL="1371600" lvl="2" indent="-457200" eaLnBrk="1" hangingPunct="1">
              <a:lnSpc>
                <a:spcPct val="90000"/>
              </a:lnSpc>
              <a:buFontTx/>
              <a:buNone/>
            </a:pPr>
            <a:r>
              <a:rPr lang="en-US" sz="1400" b="1" smtClean="0"/>
              <a:t>A. The price of the car, the amount for the trade in, then monthly payment amount</a:t>
            </a:r>
          </a:p>
          <a:p>
            <a:pPr marL="1371600" lvl="2" indent="-457200" eaLnBrk="1" hangingPunct="1">
              <a:lnSpc>
                <a:spcPct val="90000"/>
              </a:lnSpc>
              <a:buFontTx/>
              <a:buNone/>
            </a:pPr>
            <a:r>
              <a:rPr lang="en-US" sz="1400" b="1" smtClean="0"/>
              <a:t>B. The monthly payment amount, the price of the car, the financing</a:t>
            </a:r>
          </a:p>
          <a:p>
            <a:pPr marL="1371600" lvl="2" indent="-457200" eaLnBrk="1" hangingPunct="1">
              <a:lnSpc>
                <a:spcPct val="90000"/>
              </a:lnSpc>
              <a:buFontTx/>
              <a:buNone/>
            </a:pPr>
            <a:r>
              <a:rPr lang="en-US" sz="1400" b="1" smtClean="0"/>
              <a:t>C. The price of the car, the financing, the trade-in</a:t>
            </a:r>
          </a:p>
          <a:p>
            <a:pPr marL="1371600" lvl="2" indent="-457200" eaLnBrk="1" hangingPunct="1">
              <a:lnSpc>
                <a:spcPct val="90000"/>
              </a:lnSpc>
              <a:buFontTx/>
              <a:buNone/>
            </a:pPr>
            <a:r>
              <a:rPr lang="en-US" sz="1400" b="1" smtClean="0"/>
              <a:t>D. The financing, the price of the car, the trade-in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endParaRPr lang="en-US" sz="1400" b="1" smtClean="0"/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en-US" sz="1400" b="1" smtClean="0"/>
              <a:t>The dealership is required to refund my deposit if I decide not to buy the vehicle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endParaRPr lang="en-US" sz="800" b="1" smtClean="0"/>
          </a:p>
          <a:p>
            <a:pPr marL="1371600" lvl="2" indent="-457200" eaLnBrk="1" hangingPunct="1">
              <a:lnSpc>
                <a:spcPct val="90000"/>
              </a:lnSpc>
              <a:buFontTx/>
              <a:buNone/>
            </a:pPr>
            <a:r>
              <a:rPr lang="en-US" sz="1400" b="1" smtClean="0"/>
              <a:t> True</a:t>
            </a:r>
          </a:p>
          <a:p>
            <a:pPr marL="1371600" lvl="2" indent="-457200" eaLnBrk="1" hangingPunct="1">
              <a:lnSpc>
                <a:spcPct val="90000"/>
              </a:lnSpc>
              <a:buFontTx/>
              <a:buNone/>
            </a:pPr>
            <a:r>
              <a:rPr lang="en-US" sz="1400" b="1" smtClean="0"/>
              <a:t> False</a:t>
            </a:r>
            <a:r>
              <a:rPr lang="en-US" sz="1200" b="1" smtClean="0"/>
              <a:t>           </a:t>
            </a:r>
          </a:p>
          <a:p>
            <a:pPr marL="1371600" lvl="2" indent="-457200" eaLnBrk="1" hangingPunct="1">
              <a:lnSpc>
                <a:spcPct val="90000"/>
              </a:lnSpc>
              <a:buFontTx/>
              <a:buNone/>
            </a:pPr>
            <a:endParaRPr lang="en-US" sz="1200" b="1" smtClean="0"/>
          </a:p>
          <a:p>
            <a:pPr marL="609600" indent="-609600" eaLnBrk="1" hangingPunct="1">
              <a:lnSpc>
                <a:spcPct val="90000"/>
              </a:lnSpc>
              <a:buFontTx/>
              <a:buAutoNum type="arabicPeriod" startAt="3"/>
            </a:pPr>
            <a:r>
              <a:rPr lang="en-US" sz="1400" b="1" smtClean="0"/>
              <a:t>I should review my contract carefully before signing it and do the following</a:t>
            </a:r>
            <a:endParaRPr lang="en-US" sz="800" b="1" smtClean="0"/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endParaRPr lang="en-US" sz="800" b="1" smtClean="0"/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en-US" sz="1400" b="1" smtClean="0"/>
              <a:t>                  A.  Get copies every document before leaving the dealership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en-US" sz="1400" b="1" smtClean="0"/>
              <a:t>                  B.  Double check all figures and make sure I do not leave any blanks on the contract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en-US" sz="1400" b="1" smtClean="0"/>
              <a:t>                  C. Take my time and make sure I understand everything 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en-US" sz="1400" b="1" smtClean="0"/>
              <a:t>                  D.  All of the above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endParaRPr lang="en-US" sz="1400" b="1" smtClean="0"/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en-US" sz="1400" b="1" smtClean="0"/>
              <a:t>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Dealers Extra’s </a:t>
            </a:r>
            <a:endParaRPr lang="en-US" sz="3200" smtClean="0"/>
          </a:p>
        </p:txBody>
      </p:sp>
      <p:sp>
        <p:nvSpPr>
          <p:cNvPr id="4099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419600" y="1524000"/>
            <a:ext cx="4114800" cy="4876800"/>
          </a:xfrm>
        </p:spPr>
        <p:txBody>
          <a:bodyPr/>
          <a:lstStyle/>
          <a:p>
            <a:pPr marL="533400" indent="-533400" eaLnBrk="1" hangingPunct="1">
              <a:spcBef>
                <a:spcPct val="0"/>
              </a:spcBef>
            </a:pPr>
            <a:r>
              <a:rPr lang="en-US" sz="1600" b="1" smtClean="0"/>
              <a:t>Pin Striping/Customizing/Detailing</a:t>
            </a:r>
          </a:p>
          <a:p>
            <a:pPr marL="914400" lvl="1" indent="-457200" eaLnBrk="1" hangingPunct="1">
              <a:buFontTx/>
              <a:buNone/>
            </a:pPr>
            <a:endParaRPr lang="en-US" sz="1200" smtClean="0"/>
          </a:p>
          <a:p>
            <a:pPr marL="533400" indent="-533400" eaLnBrk="1" hangingPunct="1"/>
            <a:r>
              <a:rPr lang="en-US" sz="1600" b="1" smtClean="0"/>
              <a:t>Vehicle Protection Packages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- Roadside assistance &amp; rental vehicles </a:t>
            </a:r>
            <a:r>
              <a:rPr lang="en-US" sz="1600" smtClean="0"/>
              <a:t>- (</a:t>
            </a:r>
            <a:r>
              <a:rPr lang="en-US" sz="1200" smtClean="0"/>
              <a:t>does 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your warranty or insurance company  provide 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roadside assistance and rental cars?)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-scratch removal, touch up paint</a:t>
            </a:r>
          </a:p>
          <a:p>
            <a:pPr marL="914400" lvl="1" indent="-457200" eaLnBrk="1" hangingPunct="1">
              <a:buFontTx/>
              <a:buNone/>
            </a:pPr>
            <a:endParaRPr lang="en-US" sz="1200" smtClean="0"/>
          </a:p>
          <a:p>
            <a:pPr marL="533400" indent="-533400" eaLnBrk="1" hangingPunct="1"/>
            <a:r>
              <a:rPr lang="en-US" sz="1600" b="1" smtClean="0"/>
              <a:t>Credit life insurance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-  this pays off the vehicle in case of death.  Ask 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yourself how much insurance do you already have 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and is it enough (SGLI).  If you need additional 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insurance consider buying a term life insurance 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policy.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endParaRPr lang="en-US" sz="1200" smtClean="0"/>
          </a:p>
          <a:p>
            <a:pPr marL="533400" indent="-533400" eaLnBrk="1" hangingPunct="1"/>
            <a:r>
              <a:rPr lang="en-US" sz="1600" b="1" smtClean="0"/>
              <a:t>Service warranties</a:t>
            </a:r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            - see slide on auto service contracts located in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 module two </a:t>
            </a:r>
            <a:r>
              <a:rPr lang="en-US" sz="1200" i="1" smtClean="0"/>
              <a:t>Inspections, Warranties, and 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i="1" smtClean="0"/>
              <a:t> Financing.</a:t>
            </a:r>
            <a:endParaRPr lang="en-US" sz="1200" smtClean="0"/>
          </a:p>
          <a:p>
            <a:pPr marL="533400" indent="-533400" eaLnBrk="1" hangingPunct="1"/>
            <a:r>
              <a:rPr lang="en-US" sz="1600" b="1" smtClean="0"/>
              <a:t>Pre-paid maintenance</a:t>
            </a:r>
          </a:p>
        </p:txBody>
      </p:sp>
      <p:sp>
        <p:nvSpPr>
          <p:cNvPr id="4100" name="Text Box 5"/>
          <p:cNvSpPr txBox="1">
            <a:spLocks noChangeArrowheads="1"/>
          </p:cNvSpPr>
          <p:nvPr/>
        </p:nvSpPr>
        <p:spPr bwMode="auto">
          <a:xfrm>
            <a:off x="457200" y="1905000"/>
            <a:ext cx="3657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4101" name="Text Box 6"/>
          <p:cNvSpPr txBox="1">
            <a:spLocks noChangeArrowheads="1"/>
          </p:cNvSpPr>
          <p:nvPr/>
        </p:nvSpPr>
        <p:spPr bwMode="auto">
          <a:xfrm>
            <a:off x="762000" y="1524000"/>
            <a:ext cx="3276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ebdings" pitchFamily="18" charset="2"/>
              <a:buNone/>
            </a:pPr>
            <a:r>
              <a:rPr lang="en-US" sz="1600"/>
              <a:t>         </a:t>
            </a:r>
            <a:endParaRPr lang="en-US" sz="1600" b="1" i="1">
              <a:solidFill>
                <a:srgbClr val="000066"/>
              </a:solidFill>
            </a:endParaRPr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762000" y="1524000"/>
            <a:ext cx="3276600" cy="191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 i="1">
                <a:solidFill>
                  <a:srgbClr val="000066"/>
                </a:solidFill>
              </a:rPr>
              <a:t>            Consumer Tip</a:t>
            </a:r>
          </a:p>
          <a:p>
            <a:endParaRPr lang="en-US" sz="1000" b="1" i="1">
              <a:solidFill>
                <a:srgbClr val="000066"/>
              </a:solidFill>
            </a:endParaRPr>
          </a:p>
          <a:p>
            <a:r>
              <a:rPr lang="en-US" sz="1400" b="1" i="1">
                <a:solidFill>
                  <a:srgbClr val="000066"/>
                </a:solidFill>
              </a:rPr>
              <a:t>Dealers make additional profit on selling you extras which usually can be purchased cheaper and at a later date.  Evaluate each item carefully to determine if you really need it. </a:t>
            </a:r>
            <a:endParaRPr lang="en-US" sz="1600"/>
          </a:p>
          <a:p>
            <a:pPr>
              <a:spcBef>
                <a:spcPct val="50000"/>
              </a:spcBef>
              <a:buFont typeface="Webdings" pitchFamily="18" charset="2"/>
              <a:buNone/>
            </a:pPr>
            <a:r>
              <a:rPr lang="en-US" sz="1600"/>
              <a:t> </a:t>
            </a:r>
            <a:endParaRPr lang="en-US" sz="1400" b="1" i="1">
              <a:solidFill>
                <a:srgbClr val="000066"/>
              </a:solidFill>
            </a:endParaRPr>
          </a:p>
        </p:txBody>
      </p:sp>
      <p:pic>
        <p:nvPicPr>
          <p:cNvPr id="4103" name="Picture 4" descr="picture of money with wings flying away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43000" y="3810000"/>
            <a:ext cx="2286000" cy="1530350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More Dealers Extra’s </a:t>
            </a:r>
            <a:endParaRPr lang="en-US" sz="3200" smtClean="0"/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600200"/>
            <a:ext cx="4038600" cy="4876800"/>
          </a:xfrm>
        </p:spPr>
        <p:txBody>
          <a:bodyPr/>
          <a:lstStyle/>
          <a:p>
            <a:pPr marL="533400" indent="-533400" eaLnBrk="1" hangingPunct="1">
              <a:defRPr/>
            </a:pPr>
            <a:r>
              <a:rPr lang="en-US" sz="1800" b="1" dirty="0" smtClean="0"/>
              <a:t>Security / alarm systems</a:t>
            </a:r>
          </a:p>
          <a:p>
            <a:pPr marL="533400" indent="-533400" eaLnBrk="1" hangingPunct="1">
              <a:buFontTx/>
              <a:buNone/>
              <a:defRPr/>
            </a:pPr>
            <a:endParaRPr lang="en-US" sz="800" b="1" dirty="0" smtClean="0"/>
          </a:p>
          <a:p>
            <a:pPr marL="533400" indent="-533400" eaLnBrk="1" hangingPunct="1">
              <a:defRPr/>
            </a:pPr>
            <a:r>
              <a:rPr lang="en-US" sz="1800" b="1" dirty="0" smtClean="0"/>
              <a:t>VIN etching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  <a:defRPr/>
            </a:pPr>
            <a:r>
              <a:rPr lang="en-US" sz="1400" dirty="0" smtClean="0"/>
              <a:t>- </a:t>
            </a:r>
            <a:r>
              <a:rPr lang="en-US" sz="1200" dirty="0" smtClean="0"/>
              <a:t>shop around for the best deal as you may be 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  <a:defRPr/>
            </a:pPr>
            <a:r>
              <a:rPr lang="en-US" sz="1200" dirty="0" smtClean="0"/>
              <a:t>able to purchase this cheaper at a later date.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  <a:defRPr/>
            </a:pPr>
            <a:r>
              <a:rPr lang="en-US" sz="1200" dirty="0" smtClean="0"/>
              <a:t>- contact your insurance company for more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  <a:defRPr/>
            </a:pPr>
            <a:r>
              <a:rPr lang="en-US" sz="1200" dirty="0" smtClean="0"/>
              <a:t>Information and to see if your insurance company 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  <a:defRPr/>
            </a:pPr>
            <a:r>
              <a:rPr lang="en-US" sz="1200" dirty="0" smtClean="0"/>
              <a:t>will provide a discount </a:t>
            </a:r>
          </a:p>
          <a:p>
            <a:pPr marL="533400" indent="-533400" eaLnBrk="1" hangingPunct="1">
              <a:buFontTx/>
              <a:buChar char="-"/>
              <a:defRPr/>
            </a:pPr>
            <a:endParaRPr lang="en-US" sz="800" b="1" dirty="0" smtClean="0"/>
          </a:p>
          <a:p>
            <a:pPr marL="533400" indent="-533400" eaLnBrk="1" hangingPunct="1">
              <a:defRPr/>
            </a:pPr>
            <a:r>
              <a:rPr lang="en-US" sz="1800" b="1" dirty="0" smtClean="0"/>
              <a:t>Gap insurance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  <a:defRPr/>
            </a:pPr>
            <a:r>
              <a:rPr lang="en-US" sz="1200" dirty="0" smtClean="0"/>
              <a:t>-  if you owe more on the car than it is 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  <a:defRPr/>
            </a:pPr>
            <a:r>
              <a:rPr lang="en-US" sz="1200" dirty="0" smtClean="0"/>
              <a:t>worth your insurance company will only 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  <a:defRPr/>
            </a:pPr>
            <a:r>
              <a:rPr lang="en-US" sz="1200" dirty="0" smtClean="0"/>
              <a:t>pay what the car is valued at. 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  <a:defRPr/>
            </a:pPr>
            <a:endParaRPr lang="en-US" sz="1200" dirty="0" smtClean="0"/>
          </a:p>
          <a:p>
            <a:pPr marL="914400" lvl="1" indent="-457200" eaLnBrk="1" hangingPunct="1">
              <a:spcBef>
                <a:spcPct val="0"/>
              </a:spcBef>
              <a:buFontTx/>
              <a:buNone/>
              <a:defRPr/>
            </a:pPr>
            <a:r>
              <a:rPr lang="en-US" sz="1200" dirty="0" smtClean="0"/>
              <a:t>- you might consider gap insurance if you 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  <a:defRPr/>
            </a:pPr>
            <a:r>
              <a:rPr lang="en-US" sz="1200" dirty="0" smtClean="0"/>
              <a:t>did not place a large enough down 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  <a:defRPr/>
            </a:pPr>
            <a:r>
              <a:rPr lang="en-US" sz="1200" dirty="0" smtClean="0"/>
              <a:t>payment on your vehicle to cover the 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  <a:defRPr/>
            </a:pPr>
            <a:r>
              <a:rPr lang="en-US" sz="1200" dirty="0" smtClean="0"/>
              <a:t>difference (</a:t>
            </a:r>
            <a:r>
              <a:rPr lang="en-US" sz="1200" dirty="0" err="1" smtClean="0"/>
              <a:t>TT&amp;L</a:t>
            </a:r>
            <a:r>
              <a:rPr lang="en-US" sz="1200" dirty="0" smtClean="0"/>
              <a:t>, extras, depreciation)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  <a:defRPr/>
            </a:pPr>
            <a:endParaRPr lang="en-US" sz="1200" dirty="0" smtClean="0"/>
          </a:p>
          <a:p>
            <a:pPr marL="514350" indent="-457200" eaLnBrk="1" hangingPunct="1">
              <a:spcBef>
                <a:spcPct val="0"/>
              </a:spcBef>
              <a:defRPr/>
            </a:pPr>
            <a:r>
              <a:rPr lang="en-US" sz="1800" b="1" dirty="0" smtClean="0"/>
              <a:t>Bad Credit – No Credit – No Problem</a:t>
            </a:r>
          </a:p>
          <a:p>
            <a:pPr marL="514350" indent="-457200" eaLnBrk="1" hangingPunct="1">
              <a:spcBef>
                <a:spcPct val="0"/>
              </a:spcBef>
              <a:buFontTx/>
              <a:buNone/>
              <a:defRPr/>
            </a:pPr>
            <a:r>
              <a:rPr lang="en-US" sz="1200" dirty="0" smtClean="0"/>
              <a:t>           - expensive and costly.</a:t>
            </a:r>
          </a:p>
          <a:p>
            <a:pPr marL="514350" indent="-457200" eaLnBrk="1" hangingPunct="1">
              <a:spcBef>
                <a:spcPct val="0"/>
              </a:spcBef>
              <a:buFontTx/>
              <a:buNone/>
              <a:defRPr/>
            </a:pPr>
            <a:r>
              <a:rPr lang="en-US" sz="1200" dirty="0" smtClean="0"/>
              <a:t>           - dealer may use subprime lenders &amp; last chance financing lenders</a:t>
            </a:r>
          </a:p>
        </p:txBody>
      </p:sp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457200" y="1905000"/>
            <a:ext cx="3657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5125" name="Text Box 6"/>
          <p:cNvSpPr txBox="1">
            <a:spLocks noChangeArrowheads="1"/>
          </p:cNvSpPr>
          <p:nvPr/>
        </p:nvSpPr>
        <p:spPr bwMode="auto">
          <a:xfrm>
            <a:off x="762000" y="1524000"/>
            <a:ext cx="3276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ebdings" pitchFamily="18" charset="2"/>
              <a:buNone/>
            </a:pPr>
            <a:r>
              <a:rPr lang="en-US" sz="1600"/>
              <a:t>         </a:t>
            </a:r>
            <a:endParaRPr lang="en-US" sz="1600" b="1" i="1">
              <a:solidFill>
                <a:srgbClr val="000066"/>
              </a:solidFill>
            </a:endParaRPr>
          </a:p>
        </p:txBody>
      </p: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762000" y="1524000"/>
            <a:ext cx="3276600" cy="190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ebdings" pitchFamily="18" charset="2"/>
              <a:buNone/>
            </a:pPr>
            <a:r>
              <a:rPr lang="en-US" sz="1600"/>
              <a:t>         </a:t>
            </a:r>
            <a:r>
              <a:rPr lang="en-US" sz="1600" b="1" i="1">
                <a:solidFill>
                  <a:srgbClr val="000066"/>
                </a:solidFill>
              </a:rPr>
              <a:t>Consumer Tip</a:t>
            </a:r>
          </a:p>
          <a:p>
            <a:pPr>
              <a:spcBef>
                <a:spcPct val="50000"/>
              </a:spcBef>
              <a:buFont typeface="Webdings" pitchFamily="18" charset="2"/>
              <a:buNone/>
            </a:pPr>
            <a:endParaRPr lang="en-US" sz="800" b="1" i="1">
              <a:solidFill>
                <a:srgbClr val="000066"/>
              </a:solidFill>
            </a:endParaRPr>
          </a:p>
          <a:p>
            <a:r>
              <a:rPr lang="en-US" sz="1400" b="1" i="1">
                <a:solidFill>
                  <a:srgbClr val="000066"/>
                </a:solidFill>
              </a:rPr>
              <a:t>Don’t let your guard down just yet. The Financing &amp; Insurance (F&amp;I) Department manager will try to sell you additional items.  You do not have to buy these “extras.”</a:t>
            </a:r>
          </a:p>
          <a:p>
            <a:pPr>
              <a:spcBef>
                <a:spcPct val="50000"/>
              </a:spcBef>
            </a:pPr>
            <a:endParaRPr lang="en-US" sz="1400" b="1" i="1">
              <a:solidFill>
                <a:srgbClr val="000066"/>
              </a:solidFill>
            </a:endParaRPr>
          </a:p>
        </p:txBody>
      </p:sp>
      <p:pic>
        <p:nvPicPr>
          <p:cNvPr id="5127" name="Picture 9" descr="graphic stating bad credit, no credit, bankruptcy, no problem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3870325"/>
            <a:ext cx="2209800" cy="132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Sales Techniques </a:t>
            </a:r>
            <a:endParaRPr lang="en-US" sz="3200" smtClean="0"/>
          </a:p>
        </p:txBody>
      </p:sp>
      <p:sp>
        <p:nvSpPr>
          <p:cNvPr id="6147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295400"/>
            <a:ext cx="4114800" cy="4876800"/>
          </a:xfrm>
        </p:spPr>
        <p:txBody>
          <a:bodyPr/>
          <a:lstStyle/>
          <a:p>
            <a:pPr marL="533400" indent="-533400" algn="ctr" eaLnBrk="1" hangingPunct="1">
              <a:lnSpc>
                <a:spcPct val="80000"/>
              </a:lnSpc>
              <a:buFontTx/>
              <a:buNone/>
            </a:pPr>
            <a:r>
              <a:rPr lang="en-US" sz="2000" b="1" smtClean="0"/>
              <a:t>Tactics</a:t>
            </a:r>
          </a:p>
          <a:p>
            <a:pPr marL="533400" indent="-533400" algn="ctr" eaLnBrk="1" hangingPunct="1">
              <a:lnSpc>
                <a:spcPct val="80000"/>
              </a:lnSpc>
              <a:buFontTx/>
              <a:buNone/>
            </a:pPr>
            <a:endParaRPr lang="en-US" sz="1000" b="1" smtClean="0"/>
          </a:p>
          <a:p>
            <a:pPr marL="533400" indent="-533400" eaLnBrk="1" hangingPunct="1">
              <a:lnSpc>
                <a:spcPct val="80000"/>
              </a:lnSpc>
            </a:pPr>
            <a:r>
              <a:rPr lang="en-US" sz="1600" b="1" smtClean="0"/>
              <a:t>Bait &amp; Switch</a:t>
            </a:r>
          </a:p>
          <a:p>
            <a:pPr marL="914400" lvl="1" indent="-457200" eaLnBrk="1" hangingPunct="1">
              <a:lnSpc>
                <a:spcPct val="80000"/>
              </a:lnSpc>
              <a:buFontTx/>
              <a:buNone/>
            </a:pPr>
            <a:r>
              <a:rPr lang="en-US" sz="1400" smtClean="0"/>
              <a:t>-  the purpose of the ad is to get you to </a:t>
            </a:r>
          </a:p>
          <a:p>
            <a:pPr marL="914400" lvl="1" indent="-457200" eaLnBrk="1" hangingPunct="1">
              <a:lnSpc>
                <a:spcPct val="80000"/>
              </a:lnSpc>
              <a:buFontTx/>
              <a:buNone/>
            </a:pPr>
            <a:r>
              <a:rPr lang="en-US" sz="1400" smtClean="0"/>
              <a:t>the lot</a:t>
            </a:r>
          </a:p>
          <a:p>
            <a:pPr marL="914400" lvl="1" indent="-457200" eaLnBrk="1" hangingPunct="1">
              <a:lnSpc>
                <a:spcPct val="80000"/>
              </a:lnSpc>
              <a:buFontTx/>
              <a:buNone/>
            </a:pPr>
            <a:r>
              <a:rPr lang="en-US" sz="1400" smtClean="0"/>
              <a:t>- salesperson will try to sell you a different </a:t>
            </a:r>
          </a:p>
          <a:p>
            <a:pPr marL="914400" lvl="1" indent="-457200" eaLnBrk="1" hangingPunct="1">
              <a:lnSpc>
                <a:spcPct val="80000"/>
              </a:lnSpc>
              <a:buFontTx/>
              <a:buNone/>
            </a:pPr>
            <a:r>
              <a:rPr lang="en-US" sz="1400" smtClean="0"/>
              <a:t>car which they say better fits your image </a:t>
            </a:r>
          </a:p>
          <a:p>
            <a:pPr marL="914400" lvl="1" indent="-457200" eaLnBrk="1" hangingPunct="1">
              <a:lnSpc>
                <a:spcPct val="80000"/>
              </a:lnSpc>
              <a:buFontTx/>
              <a:buNone/>
            </a:pPr>
            <a:endParaRPr lang="en-US" sz="1400" smtClean="0"/>
          </a:p>
          <a:p>
            <a:pPr marL="533400" indent="-533400" eaLnBrk="1" hangingPunct="1">
              <a:lnSpc>
                <a:spcPct val="80000"/>
              </a:lnSpc>
            </a:pPr>
            <a:r>
              <a:rPr lang="en-US" sz="1600" b="1" smtClean="0"/>
              <a:t>Affordable monthly payments</a:t>
            </a:r>
          </a:p>
          <a:p>
            <a:pPr marL="914400" lvl="1" indent="-457200" eaLnBrk="1" hangingPunct="1">
              <a:lnSpc>
                <a:spcPct val="80000"/>
              </a:lnSpc>
              <a:buFontTx/>
              <a:buNone/>
            </a:pPr>
            <a:r>
              <a:rPr lang="en-US" sz="1400" smtClean="0"/>
              <a:t>-   You should focus on the whole deal; </a:t>
            </a:r>
          </a:p>
          <a:p>
            <a:pPr marL="914400" lvl="1" indent="-457200" eaLnBrk="1" hangingPunct="1">
              <a:lnSpc>
                <a:spcPct val="80000"/>
              </a:lnSpc>
              <a:buFontTx/>
              <a:buNone/>
            </a:pPr>
            <a:r>
              <a:rPr lang="en-US" sz="1400" smtClean="0"/>
              <a:t>financing, price of car, etc. not just the </a:t>
            </a:r>
          </a:p>
          <a:p>
            <a:pPr marL="914400" lvl="1" indent="-457200" eaLnBrk="1" hangingPunct="1">
              <a:lnSpc>
                <a:spcPct val="80000"/>
              </a:lnSpc>
              <a:buFontTx/>
              <a:buNone/>
            </a:pPr>
            <a:r>
              <a:rPr lang="en-US" sz="1400" smtClean="0"/>
              <a:t>monthly payments</a:t>
            </a:r>
          </a:p>
          <a:p>
            <a:pPr marL="914400" lvl="1" indent="-457200" eaLnBrk="1" hangingPunct="1">
              <a:lnSpc>
                <a:spcPct val="80000"/>
              </a:lnSpc>
              <a:buFontTx/>
              <a:buNone/>
            </a:pPr>
            <a:endParaRPr lang="en-US" sz="1400" smtClean="0"/>
          </a:p>
          <a:p>
            <a:pPr marL="533400" indent="-533400" eaLnBrk="1" hangingPunct="1">
              <a:lnSpc>
                <a:spcPct val="80000"/>
              </a:lnSpc>
            </a:pPr>
            <a:r>
              <a:rPr lang="en-US" sz="1600" b="1" smtClean="0"/>
              <a:t>Lowball/highball</a:t>
            </a:r>
          </a:p>
          <a:p>
            <a:pPr marL="914400" lvl="1" indent="-457200" eaLnBrk="1" hangingPunct="1">
              <a:lnSpc>
                <a:spcPct val="80000"/>
              </a:lnSpc>
              <a:buFontTx/>
              <a:buNone/>
            </a:pPr>
            <a:r>
              <a:rPr lang="en-US" sz="1400" smtClean="0"/>
              <a:t>- setting a low price for the car you want to </a:t>
            </a:r>
          </a:p>
          <a:p>
            <a:pPr marL="914400" lvl="1" indent="-457200" eaLnBrk="1" hangingPunct="1">
              <a:lnSpc>
                <a:spcPct val="80000"/>
              </a:lnSpc>
              <a:buFontTx/>
              <a:buNone/>
            </a:pPr>
            <a:r>
              <a:rPr lang="en-US" sz="1400" smtClean="0"/>
              <a:t>purchase or a high price for your trade-in.  </a:t>
            </a:r>
          </a:p>
          <a:p>
            <a:pPr marL="914400" lvl="1" indent="-457200" eaLnBrk="1" hangingPunct="1">
              <a:lnSpc>
                <a:spcPct val="80000"/>
              </a:lnSpc>
              <a:buFontTx/>
              <a:buNone/>
            </a:pPr>
            <a:r>
              <a:rPr lang="en-US" sz="1400" smtClean="0"/>
              <a:t>- later the salesperson comes up with a </a:t>
            </a:r>
          </a:p>
          <a:p>
            <a:pPr marL="914400" lvl="1" indent="-457200" eaLnBrk="1" hangingPunct="1">
              <a:lnSpc>
                <a:spcPct val="80000"/>
              </a:lnSpc>
              <a:buFontTx/>
              <a:buNone/>
            </a:pPr>
            <a:r>
              <a:rPr lang="en-US" sz="1400" smtClean="0"/>
              <a:t>reason for not following through with that </a:t>
            </a:r>
          </a:p>
          <a:p>
            <a:pPr marL="914400" lvl="1" indent="-457200" eaLnBrk="1" hangingPunct="1">
              <a:lnSpc>
                <a:spcPct val="80000"/>
              </a:lnSpc>
              <a:buFontTx/>
              <a:buNone/>
            </a:pPr>
            <a:r>
              <a:rPr lang="en-US" sz="1400" smtClean="0"/>
              <a:t>amount</a:t>
            </a:r>
          </a:p>
          <a:p>
            <a:pPr marL="533400" indent="-533400" eaLnBrk="1" hangingPunct="1">
              <a:lnSpc>
                <a:spcPct val="90000"/>
              </a:lnSpc>
            </a:pPr>
            <a:endParaRPr lang="en-US" sz="1400" b="1" smtClean="0"/>
          </a:p>
          <a:p>
            <a:pPr marL="533400" indent="-533400" eaLnBrk="1" hangingPunct="1">
              <a:lnSpc>
                <a:spcPct val="90000"/>
              </a:lnSpc>
            </a:pPr>
            <a:r>
              <a:rPr lang="en-US" sz="1600" b="1" smtClean="0"/>
              <a:t>How much were you thinking of putting down on the car?</a:t>
            </a:r>
          </a:p>
          <a:p>
            <a:pPr marL="914400" lvl="1" indent="-45720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sz="1400" smtClean="0"/>
              <a:t> -  don’t tell them you have a down payment </a:t>
            </a:r>
          </a:p>
          <a:p>
            <a:pPr marL="914400" lvl="1" indent="-45720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sz="1400" smtClean="0"/>
              <a:t>until after you have negotiated the deal</a:t>
            </a:r>
          </a:p>
          <a:p>
            <a:pPr marL="914400" lvl="1" indent="-457200" eaLnBrk="1" hangingPunct="1">
              <a:lnSpc>
                <a:spcPct val="80000"/>
              </a:lnSpc>
              <a:buFontTx/>
              <a:buNone/>
            </a:pPr>
            <a:endParaRPr lang="en-US" sz="1400" smtClean="0"/>
          </a:p>
        </p:txBody>
      </p:sp>
      <p:sp>
        <p:nvSpPr>
          <p:cNvPr id="6148" name="Text Box 5"/>
          <p:cNvSpPr txBox="1">
            <a:spLocks noChangeArrowheads="1"/>
          </p:cNvSpPr>
          <p:nvPr/>
        </p:nvSpPr>
        <p:spPr bwMode="auto">
          <a:xfrm>
            <a:off x="457200" y="1905000"/>
            <a:ext cx="3657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6149" name="Text Box 6"/>
          <p:cNvSpPr txBox="1">
            <a:spLocks noChangeArrowheads="1"/>
          </p:cNvSpPr>
          <p:nvPr/>
        </p:nvSpPr>
        <p:spPr bwMode="auto">
          <a:xfrm>
            <a:off x="762000" y="1524000"/>
            <a:ext cx="3276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ebdings" pitchFamily="18" charset="2"/>
              <a:buNone/>
            </a:pPr>
            <a:r>
              <a:rPr lang="en-US" sz="1600"/>
              <a:t>         </a:t>
            </a:r>
            <a:endParaRPr lang="en-US" sz="1600" b="1" i="1">
              <a:solidFill>
                <a:srgbClr val="000066"/>
              </a:solidFill>
            </a:endParaRPr>
          </a:p>
        </p:txBody>
      </p:sp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762000" y="1524000"/>
            <a:ext cx="3276600" cy="224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b="1" i="1">
                <a:solidFill>
                  <a:srgbClr val="000066"/>
                </a:solidFill>
              </a:rPr>
              <a:t>           Consumer Tip</a:t>
            </a:r>
          </a:p>
          <a:p>
            <a:endParaRPr lang="en-US" sz="800" b="1" i="1">
              <a:solidFill>
                <a:srgbClr val="000066"/>
              </a:solidFill>
            </a:endParaRPr>
          </a:p>
          <a:p>
            <a:r>
              <a:rPr lang="en-US" sz="1600" b="1" i="1">
                <a:solidFill>
                  <a:srgbClr val="000066"/>
                </a:solidFill>
              </a:rPr>
              <a:t>There are a number of sources which further discuss sales techniques.  Please do your research as we can only cover a few in this segment.</a:t>
            </a:r>
          </a:p>
          <a:p>
            <a:endParaRPr lang="en-US" sz="1600" b="1" i="1">
              <a:solidFill>
                <a:srgbClr val="000066"/>
              </a:solidFill>
            </a:endParaRPr>
          </a:p>
          <a:p>
            <a:pPr>
              <a:spcBef>
                <a:spcPct val="50000"/>
              </a:spcBef>
            </a:pPr>
            <a:endParaRPr lang="en-US" sz="1400" b="1" i="1">
              <a:solidFill>
                <a:srgbClr val="000066"/>
              </a:solidFill>
            </a:endParaRPr>
          </a:p>
        </p:txBody>
      </p:sp>
      <p:pic>
        <p:nvPicPr>
          <p:cNvPr id="6151" name="Picture 9" descr="A stick person with a large pencil writing on a large paper $5 lined through and then $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219200" y="3868738"/>
            <a:ext cx="1833563" cy="1627187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More Sales Techniques </a:t>
            </a:r>
            <a:endParaRPr lang="en-US" sz="3200" smtClean="0"/>
          </a:p>
        </p:txBody>
      </p:sp>
      <p:sp>
        <p:nvSpPr>
          <p:cNvPr id="7171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447800"/>
            <a:ext cx="4038600" cy="4876800"/>
          </a:xfrm>
        </p:spPr>
        <p:txBody>
          <a:bodyPr/>
          <a:lstStyle/>
          <a:p>
            <a:pPr marL="533400" indent="-533400" algn="ctr" eaLnBrk="1" hangingPunct="1">
              <a:lnSpc>
                <a:spcPct val="90000"/>
              </a:lnSpc>
              <a:buFontTx/>
              <a:buNone/>
            </a:pPr>
            <a:r>
              <a:rPr lang="en-US" sz="1600" b="1" smtClean="0"/>
              <a:t>What you might hear at the car lot</a:t>
            </a:r>
          </a:p>
          <a:p>
            <a:pPr marL="533400" indent="-533400" algn="ctr" eaLnBrk="1" hangingPunct="1">
              <a:lnSpc>
                <a:spcPct val="90000"/>
              </a:lnSpc>
              <a:buFontTx/>
              <a:buNone/>
            </a:pPr>
            <a:endParaRPr lang="en-US" sz="600" smtClean="0"/>
          </a:p>
          <a:p>
            <a:pPr marL="533400" indent="-533400" eaLnBrk="1" hangingPunct="1">
              <a:lnSpc>
                <a:spcPct val="90000"/>
              </a:lnSpc>
            </a:pPr>
            <a:endParaRPr lang="en-US" sz="800" b="1" smtClean="0"/>
          </a:p>
          <a:p>
            <a:pPr marL="533400" indent="-533400" eaLnBrk="1" hangingPunct="1">
              <a:lnSpc>
                <a:spcPct val="90000"/>
              </a:lnSpc>
            </a:pPr>
            <a:r>
              <a:rPr lang="en-US" sz="1600" b="1" smtClean="0"/>
              <a:t>Today only</a:t>
            </a:r>
            <a:r>
              <a:rPr lang="en-US" sz="1400" b="1" smtClean="0"/>
              <a:t> </a:t>
            </a:r>
          </a:p>
          <a:p>
            <a:pPr marL="914400" lvl="1" indent="-45720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sz="1400" smtClean="0"/>
              <a:t>- how many cars are in the central Texas </a:t>
            </a:r>
          </a:p>
          <a:p>
            <a:pPr marL="914400" lvl="1" indent="-45720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sz="1400" smtClean="0"/>
              <a:t>area?</a:t>
            </a:r>
          </a:p>
          <a:p>
            <a:pPr marL="914400" lvl="1" indent="-45720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en-US" sz="1400" smtClean="0"/>
          </a:p>
          <a:p>
            <a:pPr marL="533400" indent="-533400" eaLnBrk="1" hangingPunct="1">
              <a:lnSpc>
                <a:spcPct val="90000"/>
              </a:lnSpc>
            </a:pPr>
            <a:r>
              <a:rPr lang="en-US" sz="1600" b="1" smtClean="0"/>
              <a:t>We will pay off your current loan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r>
              <a:rPr lang="en-US" sz="1400" smtClean="0"/>
              <a:t>           - negative equity added to your current loan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r>
              <a:rPr lang="en-US" sz="1400" smtClean="0"/>
              <a:t>           -contract might state you are still responsible for the next 45 days of payments.</a:t>
            </a:r>
          </a:p>
          <a:p>
            <a:pPr marL="914400" lvl="1" indent="-457200" eaLnBrk="1" hangingPunct="1">
              <a:lnSpc>
                <a:spcPct val="80000"/>
              </a:lnSpc>
              <a:buFontTx/>
              <a:buNone/>
            </a:pPr>
            <a:endParaRPr lang="en-US" sz="1400" smtClean="0"/>
          </a:p>
          <a:p>
            <a:pPr marL="533400" indent="-533400" eaLnBrk="1" hangingPunct="1">
              <a:lnSpc>
                <a:spcPct val="80000"/>
              </a:lnSpc>
            </a:pPr>
            <a:r>
              <a:rPr lang="en-US" sz="1600" b="1" smtClean="0"/>
              <a:t>Free food and other events</a:t>
            </a:r>
          </a:p>
          <a:p>
            <a:pPr marL="914400" lvl="1" indent="-45720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en-US" sz="1400" smtClean="0"/>
          </a:p>
          <a:p>
            <a:pPr marL="533400" indent="-533400" eaLnBrk="1" hangingPunct="1">
              <a:lnSpc>
                <a:spcPct val="90000"/>
              </a:lnSpc>
            </a:pPr>
            <a:r>
              <a:rPr lang="en-US" sz="1600" b="1" smtClean="0"/>
              <a:t>We need approval from the sales manager</a:t>
            </a:r>
          </a:p>
          <a:p>
            <a:pPr marL="914400" lvl="1" indent="-457200" eaLnBrk="1" hangingPunct="1">
              <a:lnSpc>
                <a:spcPct val="90000"/>
              </a:lnSpc>
              <a:buFontTx/>
              <a:buNone/>
            </a:pPr>
            <a:r>
              <a:rPr lang="en-US" sz="1400" smtClean="0"/>
              <a:t>- this technique is meant to wear you down</a:t>
            </a:r>
          </a:p>
          <a:p>
            <a:pPr marL="914400" lvl="1" indent="-45720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sz="1400" smtClean="0"/>
              <a:t>- the salesperson will try to put the blame </a:t>
            </a:r>
          </a:p>
          <a:p>
            <a:pPr marL="914400" lvl="1" indent="-45720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sz="1400" smtClean="0"/>
              <a:t>on the manger</a:t>
            </a:r>
          </a:p>
        </p:txBody>
      </p:sp>
      <p:sp>
        <p:nvSpPr>
          <p:cNvPr id="7172" name="Text Box 5"/>
          <p:cNvSpPr txBox="1">
            <a:spLocks noChangeArrowheads="1"/>
          </p:cNvSpPr>
          <p:nvPr/>
        </p:nvSpPr>
        <p:spPr bwMode="auto">
          <a:xfrm>
            <a:off x="457200" y="1905000"/>
            <a:ext cx="3657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7173" name="Text Box 6"/>
          <p:cNvSpPr txBox="1">
            <a:spLocks noChangeArrowheads="1"/>
          </p:cNvSpPr>
          <p:nvPr/>
        </p:nvSpPr>
        <p:spPr bwMode="auto">
          <a:xfrm>
            <a:off x="762000" y="1524000"/>
            <a:ext cx="3276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ebdings" pitchFamily="18" charset="2"/>
              <a:buNone/>
            </a:pPr>
            <a:r>
              <a:rPr lang="en-US" sz="1600"/>
              <a:t>         </a:t>
            </a:r>
            <a:endParaRPr lang="en-US" sz="1600" b="1" i="1">
              <a:solidFill>
                <a:srgbClr val="000066"/>
              </a:solidFill>
            </a:endParaRPr>
          </a:p>
        </p:txBody>
      </p:sp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609600" y="1524000"/>
            <a:ext cx="3733800" cy="2338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/>
              <a:t>               </a:t>
            </a:r>
            <a:r>
              <a:rPr lang="en-US" sz="1600" b="1" i="1">
                <a:solidFill>
                  <a:srgbClr val="000066"/>
                </a:solidFill>
              </a:rPr>
              <a:t>Consumer Tip</a:t>
            </a:r>
          </a:p>
          <a:p>
            <a:endParaRPr lang="en-US" sz="800" b="1" i="1">
              <a:solidFill>
                <a:srgbClr val="000066"/>
              </a:solidFill>
            </a:endParaRPr>
          </a:p>
          <a:p>
            <a:r>
              <a:rPr lang="en-US" sz="1600" b="1" i="1">
                <a:solidFill>
                  <a:srgbClr val="000066"/>
                </a:solidFill>
              </a:rPr>
              <a:t>Deposits are usually not refundable.  If you leave a deposit ask if you can get your money back if you change your mind.  Get this promise in writing!!!!!</a:t>
            </a:r>
          </a:p>
          <a:p>
            <a:endParaRPr lang="en-US" sz="1600" b="1" i="1">
              <a:solidFill>
                <a:srgbClr val="000066"/>
              </a:solidFill>
            </a:endParaRPr>
          </a:p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7175" name="Text Box 19"/>
          <p:cNvSpPr txBox="1">
            <a:spLocks noChangeArrowheads="1"/>
          </p:cNvSpPr>
          <p:nvPr/>
        </p:nvSpPr>
        <p:spPr bwMode="auto">
          <a:xfrm>
            <a:off x="304800" y="5486400"/>
            <a:ext cx="42672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1"/>
              <a:t>                           Negotiating Strategies</a:t>
            </a:r>
          </a:p>
          <a:p>
            <a:r>
              <a:rPr lang="en-US" sz="1200">
                <a:hlinkClick r:id="rId2"/>
              </a:rPr>
              <a:t>www.nadaguides.com/default.aspx?LI=1-20-9-5101-0-0-0&amp;l=1&amp;w=20&amp;p=9&amp;f=5102&amp;a=8&amp;as=37</a:t>
            </a:r>
            <a:r>
              <a:rPr lang="en-US" sz="1200"/>
              <a:t>    (used)</a:t>
            </a:r>
          </a:p>
          <a:p>
            <a:endParaRPr lang="en-US" sz="1200"/>
          </a:p>
          <a:p>
            <a:r>
              <a:rPr lang="en-US" sz="1200">
                <a:hlinkClick r:id="rId3"/>
              </a:rPr>
              <a:t>www.nadaguides.com/default.aspx?LI=1-20-9-5101-0-0-0&amp;l=1&amp;w=20&amp;p=9&amp;f=5102&amp;a=1&amp;as=2</a:t>
            </a:r>
            <a:r>
              <a:rPr lang="en-US" sz="1200"/>
              <a:t>  (new)</a:t>
            </a:r>
          </a:p>
        </p:txBody>
      </p:sp>
      <p:pic>
        <p:nvPicPr>
          <p:cNvPr id="7176" name="Picture 4" descr="picture of car salesman in front of car lot"/>
          <p:cNvPicPr>
            <a:picLocks noGrp="1" noChangeAspect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1239838" y="3429000"/>
            <a:ext cx="1846262" cy="1676400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Three Deals Of Car Buying </a:t>
            </a:r>
            <a:endParaRPr lang="en-US" sz="3200" smtClean="0"/>
          </a:p>
        </p:txBody>
      </p:sp>
      <p:sp>
        <p:nvSpPr>
          <p:cNvPr id="8195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447800"/>
            <a:ext cx="4267200" cy="4876800"/>
          </a:xfrm>
        </p:spPr>
        <p:txBody>
          <a:bodyPr/>
          <a:lstStyle/>
          <a:p>
            <a:pPr marL="533400" indent="-533400" eaLnBrk="1" hangingPunct="1">
              <a:spcBef>
                <a:spcPct val="0"/>
              </a:spcBef>
              <a:buFontTx/>
              <a:buNone/>
            </a:pPr>
            <a:r>
              <a:rPr lang="en-US" sz="2000" b="1" smtClean="0"/>
              <a:t>Keep each transaction separate</a:t>
            </a:r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endParaRPr lang="en-US" sz="1000" b="1" smtClean="0"/>
          </a:p>
          <a:p>
            <a:pPr marL="533400" indent="-533400" eaLnBrk="1" hangingPunct="1"/>
            <a:r>
              <a:rPr lang="en-US" sz="1600" b="1" smtClean="0"/>
              <a:t>First step - Set the price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- don’t discuss down payments, affordable 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monthly payments, financing, etc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- negotiate the price of the vehicle you are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looking at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- this does not commit you to purchasing the vehicle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endParaRPr lang="en-US" sz="1200" smtClean="0"/>
          </a:p>
          <a:p>
            <a:pPr marL="533400" indent="-533400" eaLnBrk="1" hangingPunct="1"/>
            <a:r>
              <a:rPr lang="en-US" sz="1600" b="1" smtClean="0"/>
              <a:t>Second step - Arrange Financing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- check your credit report and fix any errors 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b="1" smtClean="0"/>
              <a:t>before </a:t>
            </a:r>
            <a:r>
              <a:rPr lang="en-US" sz="1200" smtClean="0"/>
              <a:t>going to the dealership (discussed in 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segment two)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- contact your financial institution to obtain pre-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approval </a:t>
            </a:r>
            <a:r>
              <a:rPr lang="en-US" sz="1200" b="1" smtClean="0"/>
              <a:t>before</a:t>
            </a:r>
            <a:r>
              <a:rPr lang="en-US" sz="1200" smtClean="0"/>
              <a:t> going to the dealership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endParaRPr lang="en-US" sz="1200" smtClean="0"/>
          </a:p>
          <a:p>
            <a:pPr marL="533400" indent="-533400" eaLnBrk="1" hangingPunct="1"/>
            <a:r>
              <a:rPr lang="en-US" sz="1600" b="1" smtClean="0"/>
              <a:t>Third step - Negotiate Trade-in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- if asked about a trade-in before this step 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divert the conversation to another aspect of 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the deal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- determine the NADA value of your car 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before visiting the car lot or dealership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endParaRPr lang="en-US" sz="1200" smtClean="0"/>
          </a:p>
          <a:p>
            <a:pPr marL="533400" indent="-533400" algn="ctr" eaLnBrk="1" hangingPunct="1">
              <a:buFontTx/>
              <a:buNone/>
            </a:pPr>
            <a:endParaRPr lang="en-US" sz="1200" smtClean="0"/>
          </a:p>
        </p:txBody>
      </p:sp>
      <p:sp>
        <p:nvSpPr>
          <p:cNvPr id="8196" name="Text Box 5"/>
          <p:cNvSpPr txBox="1">
            <a:spLocks noChangeArrowheads="1"/>
          </p:cNvSpPr>
          <p:nvPr/>
        </p:nvSpPr>
        <p:spPr bwMode="auto">
          <a:xfrm>
            <a:off x="457200" y="1905000"/>
            <a:ext cx="3657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8197" name="Text Box 6"/>
          <p:cNvSpPr txBox="1">
            <a:spLocks noChangeArrowheads="1"/>
          </p:cNvSpPr>
          <p:nvPr/>
        </p:nvSpPr>
        <p:spPr bwMode="auto">
          <a:xfrm>
            <a:off x="762000" y="1524000"/>
            <a:ext cx="3276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ebdings" pitchFamily="18" charset="2"/>
              <a:buNone/>
            </a:pPr>
            <a:r>
              <a:rPr lang="en-US" sz="1600"/>
              <a:t>         </a:t>
            </a:r>
            <a:endParaRPr lang="en-US" sz="1600" b="1" i="1">
              <a:solidFill>
                <a:srgbClr val="000066"/>
              </a:solidFill>
            </a:endParaRPr>
          </a:p>
        </p:txBody>
      </p:sp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762000" y="1524000"/>
            <a:ext cx="3276600" cy="22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ebdings" pitchFamily="18" charset="2"/>
              <a:buNone/>
            </a:pPr>
            <a:r>
              <a:rPr lang="en-US" sz="1600"/>
              <a:t>         </a:t>
            </a:r>
            <a:r>
              <a:rPr lang="en-US" sz="1600" b="1" i="1">
                <a:solidFill>
                  <a:srgbClr val="000066"/>
                </a:solidFill>
              </a:rPr>
              <a:t>Consumer Tip</a:t>
            </a:r>
          </a:p>
          <a:p>
            <a:pPr>
              <a:spcBef>
                <a:spcPct val="50000"/>
              </a:spcBef>
              <a:buFont typeface="Webdings" pitchFamily="18" charset="2"/>
              <a:buNone/>
            </a:pPr>
            <a:r>
              <a:rPr lang="en-US" sz="1600" b="1" i="1">
                <a:solidFill>
                  <a:srgbClr val="000066"/>
                </a:solidFill>
              </a:rPr>
              <a:t>If at any time you feel pressured to act, are tired, or are unsure about the deal walk away.  Limit the time you spend at the car lot and during negotiations</a:t>
            </a:r>
          </a:p>
          <a:p>
            <a:pPr>
              <a:spcBef>
                <a:spcPct val="50000"/>
              </a:spcBef>
              <a:buFont typeface="Webdings" pitchFamily="18" charset="2"/>
              <a:buNone/>
            </a:pPr>
            <a:endParaRPr lang="en-US" sz="1600" b="1" i="1">
              <a:solidFill>
                <a:srgbClr val="000066"/>
              </a:solidFill>
            </a:endParaRPr>
          </a:p>
        </p:txBody>
      </p:sp>
      <p:pic>
        <p:nvPicPr>
          <p:cNvPr id="8199" name="Picture 4" descr="picture of small figures with magnifying glass reading a credit report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90600" y="4267200"/>
            <a:ext cx="1828800" cy="1322388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Remember These Basics </a:t>
            </a:r>
            <a:endParaRPr lang="en-US" sz="3200" smtClean="0"/>
          </a:p>
        </p:txBody>
      </p:sp>
      <p:sp>
        <p:nvSpPr>
          <p:cNvPr id="9219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447800"/>
            <a:ext cx="4038600" cy="4876800"/>
          </a:xfrm>
        </p:spPr>
        <p:txBody>
          <a:bodyPr/>
          <a:lstStyle/>
          <a:p>
            <a:pPr marL="533400" indent="-533400" eaLnBrk="1" hangingPunct="1">
              <a:spcBef>
                <a:spcPct val="0"/>
              </a:spcBef>
              <a:buFontTx/>
              <a:buNone/>
            </a:pPr>
            <a:r>
              <a:rPr lang="en-US" sz="2000" b="1" smtClean="0"/>
              <a:t>    Tips, Advice &amp; Cautions</a:t>
            </a:r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endParaRPr lang="en-US" sz="800" b="1" smtClean="0"/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endParaRPr lang="en-US" sz="1000" b="1" smtClean="0"/>
          </a:p>
          <a:p>
            <a:pPr marL="533400" indent="-533400" eaLnBrk="1" hangingPunct="1"/>
            <a:r>
              <a:rPr lang="en-US" sz="1600" b="1" smtClean="0"/>
              <a:t>Control your excitement</a:t>
            </a:r>
          </a:p>
          <a:p>
            <a:pPr marL="533400" indent="-533400" eaLnBrk="1" hangingPunct="1">
              <a:buFontTx/>
              <a:buNone/>
            </a:pPr>
            <a:endParaRPr lang="en-US" sz="800" b="1" smtClean="0"/>
          </a:p>
          <a:p>
            <a:pPr marL="533400" indent="-533400" eaLnBrk="1" hangingPunct="1"/>
            <a:r>
              <a:rPr lang="en-US" sz="1600" b="1" smtClean="0"/>
              <a:t>Be ready to walk if not satisfied</a:t>
            </a:r>
          </a:p>
          <a:p>
            <a:pPr marL="533400" indent="-533400" eaLnBrk="1" hangingPunct="1">
              <a:buFontTx/>
              <a:buNone/>
            </a:pPr>
            <a:endParaRPr lang="en-US" sz="800" b="1" smtClean="0"/>
          </a:p>
          <a:p>
            <a:pPr marL="533400" indent="-533400" eaLnBrk="1" hangingPunct="1"/>
            <a:r>
              <a:rPr lang="en-US" sz="1600" b="1" smtClean="0"/>
              <a:t>Don’t bring the children</a:t>
            </a:r>
          </a:p>
          <a:p>
            <a:pPr marL="533400" indent="-533400" eaLnBrk="1" hangingPunct="1">
              <a:buFontTx/>
              <a:buNone/>
            </a:pPr>
            <a:endParaRPr lang="en-US" sz="800" b="1" smtClean="0"/>
          </a:p>
          <a:p>
            <a:pPr marL="533400" indent="-533400" eaLnBrk="1" hangingPunct="1"/>
            <a:r>
              <a:rPr lang="en-US" sz="1600" b="1" smtClean="0"/>
              <a:t>Don’t spend more than you budgeted for</a:t>
            </a:r>
          </a:p>
          <a:p>
            <a:pPr marL="533400" indent="-533400" eaLnBrk="1" hangingPunct="1">
              <a:buFontTx/>
              <a:buNone/>
            </a:pPr>
            <a:endParaRPr lang="en-US" sz="800" b="1" smtClean="0"/>
          </a:p>
          <a:p>
            <a:pPr marL="533400" indent="-533400" eaLnBrk="1" hangingPunct="1"/>
            <a:r>
              <a:rPr lang="en-US" sz="1600" b="1" smtClean="0"/>
              <a:t>Think about the deal overnight</a:t>
            </a:r>
          </a:p>
          <a:p>
            <a:pPr marL="533400" indent="-533400" eaLnBrk="1" hangingPunct="1">
              <a:buFontTx/>
              <a:buNone/>
            </a:pPr>
            <a:endParaRPr lang="en-US" sz="800" b="1" smtClean="0"/>
          </a:p>
          <a:p>
            <a:pPr marL="533400" indent="-533400" eaLnBrk="1" hangingPunct="1"/>
            <a:r>
              <a:rPr lang="en-US" sz="1600" b="1" smtClean="0"/>
              <a:t>Deposits are non-refundable unless you get it in writing</a:t>
            </a:r>
          </a:p>
          <a:p>
            <a:pPr marL="533400" indent="-533400" eaLnBrk="1" hangingPunct="1"/>
            <a:endParaRPr lang="en-US" sz="1600" b="1" smtClean="0"/>
          </a:p>
          <a:p>
            <a:pPr marL="533400" indent="-533400" eaLnBrk="1" hangingPunct="1"/>
            <a:r>
              <a:rPr lang="en-US" sz="1600" b="1" smtClean="0"/>
              <a:t>Write down the VIN of the car you test drive and make sure it matches the contract you sign.</a:t>
            </a:r>
          </a:p>
        </p:txBody>
      </p:sp>
      <p:sp>
        <p:nvSpPr>
          <p:cNvPr id="9220" name="Text Box 5"/>
          <p:cNvSpPr txBox="1">
            <a:spLocks noChangeArrowheads="1"/>
          </p:cNvSpPr>
          <p:nvPr/>
        </p:nvSpPr>
        <p:spPr bwMode="auto">
          <a:xfrm>
            <a:off x="457200" y="1905000"/>
            <a:ext cx="3657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9221" name="Text Box 6"/>
          <p:cNvSpPr txBox="1">
            <a:spLocks noChangeArrowheads="1"/>
          </p:cNvSpPr>
          <p:nvPr/>
        </p:nvSpPr>
        <p:spPr bwMode="auto">
          <a:xfrm>
            <a:off x="762000" y="1524000"/>
            <a:ext cx="3276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ebdings" pitchFamily="18" charset="2"/>
              <a:buNone/>
            </a:pPr>
            <a:r>
              <a:rPr lang="en-US" sz="1600"/>
              <a:t>         </a:t>
            </a:r>
            <a:endParaRPr lang="en-US" sz="1600" b="1" i="1">
              <a:solidFill>
                <a:srgbClr val="000066"/>
              </a:solidFill>
            </a:endParaRPr>
          </a:p>
        </p:txBody>
      </p:sp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533400" y="1524000"/>
            <a:ext cx="3657600" cy="217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ebdings" pitchFamily="18" charset="2"/>
              <a:buNone/>
            </a:pPr>
            <a:r>
              <a:rPr lang="en-US" sz="1600"/>
              <a:t>         </a:t>
            </a:r>
            <a:r>
              <a:rPr lang="en-US" sz="1600" b="1" i="1">
                <a:solidFill>
                  <a:srgbClr val="000066"/>
                </a:solidFill>
              </a:rPr>
              <a:t>Consumer Tip</a:t>
            </a:r>
          </a:p>
          <a:p>
            <a:pPr>
              <a:spcBef>
                <a:spcPct val="50000"/>
              </a:spcBef>
              <a:buFont typeface="Webdings" pitchFamily="18" charset="2"/>
              <a:buNone/>
            </a:pPr>
            <a:r>
              <a:rPr lang="en-US" sz="1600" b="1" i="1">
                <a:solidFill>
                  <a:srgbClr val="000066"/>
                </a:solidFill>
              </a:rPr>
              <a:t>If you take the vehicle home overnight to check it out you will probably be asked to sign a statement.  Look at both sides and make sure you are not signing a contract or any type of buyer’s order</a:t>
            </a:r>
          </a:p>
        </p:txBody>
      </p:sp>
      <p:sp>
        <p:nvSpPr>
          <p:cNvPr id="9223" name="Text Box 11"/>
          <p:cNvSpPr txBox="1">
            <a:spLocks noChangeArrowheads="1"/>
          </p:cNvSpPr>
          <p:nvPr/>
        </p:nvSpPr>
        <p:spPr bwMode="auto">
          <a:xfrm>
            <a:off x="304800" y="5713413"/>
            <a:ext cx="4495800" cy="115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/>
              <a:t>                </a:t>
            </a:r>
          </a:p>
          <a:p>
            <a:r>
              <a:rPr lang="en-US" sz="1200" b="1"/>
              <a:t> </a:t>
            </a:r>
            <a:endParaRPr lang="en-US" sz="1200"/>
          </a:p>
          <a:p>
            <a:endParaRPr lang="en-US"/>
          </a:p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9224" name="Text Box 13"/>
          <p:cNvSpPr txBox="1">
            <a:spLocks noChangeArrowheads="1"/>
          </p:cNvSpPr>
          <p:nvPr/>
        </p:nvSpPr>
        <p:spPr bwMode="auto">
          <a:xfrm>
            <a:off x="228600" y="5486400"/>
            <a:ext cx="41910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/>
              <a:t>             </a:t>
            </a:r>
          </a:p>
          <a:p>
            <a:endParaRPr lang="en-US" sz="1200" b="1"/>
          </a:p>
          <a:p>
            <a:r>
              <a:rPr lang="en-US" sz="1200" b="1"/>
              <a:t> How to be a Smart Negotiator</a:t>
            </a:r>
          </a:p>
          <a:p>
            <a:r>
              <a:rPr lang="en-US" sz="1200" b="1">
                <a:hlinkClick r:id="rId2"/>
              </a:rPr>
              <a:t>www.oag.state.tx.us/agency/weeklyag/2005/0605car.pdf</a:t>
            </a:r>
            <a:endParaRPr lang="en-US" sz="1200" b="1"/>
          </a:p>
          <a:p>
            <a:endParaRPr lang="en-US" sz="1200" b="1"/>
          </a:p>
        </p:txBody>
      </p:sp>
      <p:pic>
        <p:nvPicPr>
          <p:cNvPr id="9225" name="Picture 11" descr="graphic of a man runnin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28600" y="4419600"/>
            <a:ext cx="1333500" cy="762000"/>
          </a:xfrm>
          <a:noFill/>
        </p:spPr>
      </p:pic>
      <p:pic>
        <p:nvPicPr>
          <p:cNvPr id="9226" name="Picture 11" descr="graphic of a man runni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4419600"/>
            <a:ext cx="13335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7" name="Picture 11" descr="graphic of a man runni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19400" y="4419600"/>
            <a:ext cx="13335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Get It In Writing </a:t>
            </a:r>
            <a:endParaRPr lang="en-US" sz="3200" smtClean="0"/>
          </a:p>
        </p:txBody>
      </p:sp>
      <p:sp>
        <p:nvSpPr>
          <p:cNvPr id="10243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447800"/>
            <a:ext cx="4038600" cy="4876800"/>
          </a:xfrm>
        </p:spPr>
        <p:txBody>
          <a:bodyPr/>
          <a:lstStyle/>
          <a:p>
            <a:pPr marL="533400" indent="-533400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en-US" sz="900" b="1" smtClean="0"/>
          </a:p>
          <a:p>
            <a:pPr marL="533400" indent="-533400" eaLnBrk="1" hangingPunct="1">
              <a:lnSpc>
                <a:spcPct val="90000"/>
              </a:lnSpc>
              <a:spcBef>
                <a:spcPct val="0"/>
              </a:spcBef>
            </a:pPr>
            <a:r>
              <a:rPr lang="en-US" sz="1600" b="1" smtClean="0"/>
              <a:t>If it’s not in writing it’s not going to happen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endParaRPr lang="en-US" sz="1400" b="1" smtClean="0"/>
          </a:p>
          <a:p>
            <a:pPr marL="533400" indent="-533400" eaLnBrk="1" hangingPunct="1">
              <a:lnSpc>
                <a:spcPct val="90000"/>
              </a:lnSpc>
            </a:pPr>
            <a:r>
              <a:rPr lang="en-US" sz="1600" b="1" smtClean="0"/>
              <a:t>Double check all figures</a:t>
            </a:r>
          </a:p>
          <a:p>
            <a:pPr marL="533400" indent="-533400" eaLnBrk="1" hangingPunct="1">
              <a:lnSpc>
                <a:spcPct val="90000"/>
              </a:lnSpc>
            </a:pPr>
            <a:endParaRPr lang="en-US" sz="1400" b="1" smtClean="0"/>
          </a:p>
          <a:p>
            <a:pPr marL="533400" indent="-533400" eaLnBrk="1" hangingPunct="1">
              <a:lnSpc>
                <a:spcPct val="90000"/>
              </a:lnSpc>
            </a:pPr>
            <a:r>
              <a:rPr lang="en-US" sz="1600" b="1" smtClean="0"/>
              <a:t>Don’t leave any blanks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endParaRPr lang="en-US" sz="1400" b="1" smtClean="0"/>
          </a:p>
          <a:p>
            <a:pPr marL="533400" indent="-533400" eaLnBrk="1" hangingPunct="1">
              <a:lnSpc>
                <a:spcPct val="90000"/>
              </a:lnSpc>
            </a:pPr>
            <a:r>
              <a:rPr lang="en-US" sz="1600" b="1" smtClean="0"/>
              <a:t>Get copies of all documents before you leave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endParaRPr lang="en-US" sz="1400" b="1" smtClean="0"/>
          </a:p>
          <a:p>
            <a:pPr marL="533400" indent="-533400" eaLnBrk="1" hangingPunct="1">
              <a:lnSpc>
                <a:spcPct val="90000"/>
              </a:lnSpc>
            </a:pPr>
            <a:r>
              <a:rPr lang="en-US" sz="1600" b="1" smtClean="0"/>
              <a:t>Review your contract carefully before signing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endParaRPr lang="en-US" sz="1400" b="1" smtClean="0"/>
          </a:p>
          <a:p>
            <a:pPr marL="533400" indent="-533400" eaLnBrk="1" hangingPunct="1">
              <a:lnSpc>
                <a:spcPct val="90000"/>
              </a:lnSpc>
            </a:pPr>
            <a:r>
              <a:rPr lang="en-US" sz="1600" b="1" smtClean="0"/>
              <a:t>Take your time</a:t>
            </a:r>
          </a:p>
          <a:p>
            <a:pPr marL="914400" lvl="1" indent="-457200" eaLnBrk="1" hangingPunct="1">
              <a:lnSpc>
                <a:spcPct val="90000"/>
              </a:lnSpc>
              <a:buFontTx/>
              <a:buNone/>
            </a:pPr>
            <a:r>
              <a:rPr lang="en-US" sz="1400" smtClean="0"/>
              <a:t>- don’t allow yourself to be rushed</a:t>
            </a:r>
          </a:p>
          <a:p>
            <a:pPr marL="914400" lvl="1" indent="-457200" eaLnBrk="1" hangingPunct="1">
              <a:lnSpc>
                <a:spcPct val="90000"/>
              </a:lnSpc>
              <a:buFontTx/>
              <a:buNone/>
            </a:pPr>
            <a:r>
              <a:rPr lang="en-US" sz="1400" smtClean="0"/>
              <a:t>- watch out for the “it’s in every contract, </a:t>
            </a:r>
          </a:p>
          <a:p>
            <a:pPr marL="914400" lvl="1" indent="-457200" eaLnBrk="1" hangingPunct="1">
              <a:lnSpc>
                <a:spcPct val="90000"/>
              </a:lnSpc>
              <a:buFontTx/>
              <a:buNone/>
            </a:pPr>
            <a:r>
              <a:rPr lang="en-US" sz="1400" smtClean="0"/>
              <a:t>initial here, sign here, bit.” </a:t>
            </a:r>
          </a:p>
          <a:p>
            <a:pPr marL="533400" indent="-533400" eaLnBrk="1" hangingPunct="1">
              <a:lnSpc>
                <a:spcPct val="90000"/>
              </a:lnSpc>
              <a:buFontTx/>
              <a:buNone/>
            </a:pPr>
            <a:endParaRPr lang="en-US" sz="1400" b="1" smtClean="0"/>
          </a:p>
        </p:txBody>
      </p:sp>
      <p:sp>
        <p:nvSpPr>
          <p:cNvPr id="10244" name="Text Box 5"/>
          <p:cNvSpPr txBox="1">
            <a:spLocks noChangeArrowheads="1"/>
          </p:cNvSpPr>
          <p:nvPr/>
        </p:nvSpPr>
        <p:spPr bwMode="auto">
          <a:xfrm>
            <a:off x="457200" y="1905000"/>
            <a:ext cx="3657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0245" name="Text Box 6"/>
          <p:cNvSpPr txBox="1">
            <a:spLocks noChangeArrowheads="1"/>
          </p:cNvSpPr>
          <p:nvPr/>
        </p:nvSpPr>
        <p:spPr bwMode="auto">
          <a:xfrm>
            <a:off x="762000" y="1524000"/>
            <a:ext cx="3276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ebdings" pitchFamily="18" charset="2"/>
              <a:buNone/>
            </a:pPr>
            <a:r>
              <a:rPr lang="en-US" sz="1600"/>
              <a:t>         </a:t>
            </a:r>
            <a:endParaRPr lang="en-US" sz="1600" b="1" i="1">
              <a:solidFill>
                <a:srgbClr val="000066"/>
              </a:solidFill>
            </a:endParaRPr>
          </a:p>
        </p:txBody>
      </p:sp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762000" y="1524000"/>
            <a:ext cx="3276600" cy="168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ebdings" pitchFamily="18" charset="2"/>
              <a:buNone/>
            </a:pPr>
            <a:r>
              <a:rPr lang="en-US" sz="1600"/>
              <a:t>         </a:t>
            </a:r>
            <a:r>
              <a:rPr lang="en-US" sz="1600" b="1" i="1">
                <a:solidFill>
                  <a:srgbClr val="000066"/>
                </a:solidFill>
              </a:rPr>
              <a:t>Consumer Tip</a:t>
            </a:r>
          </a:p>
          <a:p>
            <a:pPr>
              <a:spcBef>
                <a:spcPct val="50000"/>
              </a:spcBef>
              <a:buFont typeface="Webdings" pitchFamily="18" charset="2"/>
              <a:buNone/>
            </a:pPr>
            <a:r>
              <a:rPr lang="en-US" sz="1600" b="1" i="1">
                <a:solidFill>
                  <a:srgbClr val="000066"/>
                </a:solidFill>
              </a:rPr>
              <a:t>If you are unsure about any part of the contract ask to take it with you unsigned. Stop by your legal office and ask them to review your contract</a:t>
            </a:r>
          </a:p>
        </p:txBody>
      </p:sp>
      <p:pic>
        <p:nvPicPr>
          <p:cNvPr id="10247" name="Picture 4" descr="picture of hands signing a contract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89025" y="3886200"/>
            <a:ext cx="2225675" cy="1711325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9">
            <a:hlinkClick r:id="" action="ppaction://media"/>
          </p:cNvPr>
          <p:cNvPicPr>
            <a:picLocks noRot="1" noChangeAspect="1" noChangeArrowheads="1"/>
          </p:cNvPicPr>
          <p:nvPr>
            <a:wavAudioFile r:embed="rId1" name="j0074769[1]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42672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Tips, Hints, Etc </a:t>
            </a:r>
            <a:endParaRPr lang="en-US" sz="3200" smtClean="0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419600" y="1295400"/>
            <a:ext cx="4343400" cy="5181600"/>
          </a:xfrm>
        </p:spPr>
        <p:txBody>
          <a:bodyPr/>
          <a:lstStyle/>
          <a:p>
            <a:pPr marL="533400" indent="-533400"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sz="1000" b="1" smtClean="0"/>
          </a:p>
          <a:p>
            <a:pPr marL="533400" indent="-533400" eaLnBrk="1" hangingPunct="1">
              <a:lnSpc>
                <a:spcPct val="80000"/>
              </a:lnSpc>
              <a:spcBef>
                <a:spcPct val="0"/>
              </a:spcBef>
            </a:pPr>
            <a:r>
              <a:rPr lang="en-US" sz="1600" b="1" smtClean="0"/>
              <a:t>Contract might not allow you to take car with you on PCS moves</a:t>
            </a:r>
          </a:p>
          <a:p>
            <a:pPr marL="533400" indent="-533400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sz="1600" smtClean="0"/>
          </a:p>
          <a:p>
            <a:pPr marL="533400" indent="-533400" eaLnBrk="1" hangingPunct="1">
              <a:lnSpc>
                <a:spcPct val="80000"/>
              </a:lnSpc>
              <a:spcBef>
                <a:spcPct val="0"/>
              </a:spcBef>
            </a:pPr>
            <a:r>
              <a:rPr lang="en-US" sz="1600" b="1" smtClean="0"/>
              <a:t>Spot delivery</a:t>
            </a:r>
          </a:p>
          <a:p>
            <a:pPr marL="533400" indent="-533400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sz="1500" smtClean="0"/>
              <a:t>          </a:t>
            </a:r>
            <a:r>
              <a:rPr lang="en-US" sz="1300" smtClean="0"/>
              <a:t>- when you take the vehicle home pending approval of the loan </a:t>
            </a:r>
          </a:p>
          <a:p>
            <a:pPr marL="914400" lvl="1" indent="-457200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sz="1300" smtClean="0"/>
              <a:t> - limits your options if you are not approved</a:t>
            </a:r>
          </a:p>
          <a:p>
            <a:pPr marL="914400" lvl="1" indent="-457200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sz="2400" smtClean="0"/>
          </a:p>
          <a:p>
            <a:pPr marL="533400" indent="-533400" eaLnBrk="1" hangingPunct="1">
              <a:lnSpc>
                <a:spcPct val="80000"/>
              </a:lnSpc>
              <a:spcBef>
                <a:spcPct val="0"/>
              </a:spcBef>
            </a:pPr>
            <a:r>
              <a:rPr lang="en-US" sz="1600" b="1" smtClean="0"/>
              <a:t>Shop around for insurance before signing the contract</a:t>
            </a:r>
          </a:p>
          <a:p>
            <a:pPr marL="533400" indent="-533400" eaLnBrk="1" hangingPunct="1">
              <a:lnSpc>
                <a:spcPct val="80000"/>
              </a:lnSpc>
              <a:spcBef>
                <a:spcPct val="0"/>
              </a:spcBef>
            </a:pPr>
            <a:endParaRPr lang="en-US" sz="400" b="1" smtClean="0"/>
          </a:p>
          <a:p>
            <a:pPr marL="914400" lvl="1" indent="-457200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sz="1300" smtClean="0"/>
              <a:t> - ask your friends who they use and shop </a:t>
            </a:r>
          </a:p>
          <a:p>
            <a:pPr marL="914400" lvl="1" indent="-457200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sz="1300" smtClean="0"/>
              <a:t> around for the best overall insurance</a:t>
            </a:r>
          </a:p>
          <a:p>
            <a:pPr marL="914400" lvl="1" indent="-457200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sz="1300" smtClean="0"/>
          </a:p>
          <a:p>
            <a:pPr marL="914400" lvl="1" indent="-457200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sz="1300" smtClean="0"/>
              <a:t> - some dealerships may add insurance to your</a:t>
            </a:r>
          </a:p>
          <a:p>
            <a:pPr marL="914400" lvl="1" indent="-457200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sz="1300" smtClean="0"/>
              <a:t> contract. You may still be required to purchase a </a:t>
            </a:r>
          </a:p>
          <a:p>
            <a:pPr marL="914400" lvl="1" indent="-457200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sz="1300" smtClean="0"/>
              <a:t> separate liability policy through an insurance</a:t>
            </a:r>
          </a:p>
          <a:p>
            <a:pPr marL="914400" lvl="1" indent="-457200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sz="1300" smtClean="0"/>
              <a:t> company</a:t>
            </a:r>
          </a:p>
          <a:p>
            <a:pPr marL="914400" lvl="1" indent="-457200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sz="1300" smtClean="0"/>
          </a:p>
          <a:p>
            <a:pPr marL="533400" indent="-533400" eaLnBrk="1" hangingPunct="1">
              <a:lnSpc>
                <a:spcPct val="80000"/>
              </a:lnSpc>
            </a:pPr>
            <a:r>
              <a:rPr lang="en-US" sz="1600" b="1" smtClean="0"/>
              <a:t>Negative Equity</a:t>
            </a:r>
          </a:p>
          <a:p>
            <a:pPr marL="533400" indent="-533400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sz="1300" smtClean="0"/>
              <a:t>           -when you owe more than your trade-in</a:t>
            </a:r>
            <a:r>
              <a:rPr lang="en-US" sz="1500" smtClean="0"/>
              <a:t> </a:t>
            </a:r>
            <a:r>
              <a:rPr lang="en-US" sz="1300" smtClean="0"/>
              <a:t>vehicle is worth you are limiting your options.</a:t>
            </a:r>
            <a:r>
              <a:rPr lang="en-US" sz="1500" smtClean="0"/>
              <a:t> </a:t>
            </a:r>
          </a:p>
          <a:p>
            <a:pPr marL="533400" indent="-533400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endParaRPr lang="en-US" sz="1500" smtClean="0"/>
          </a:p>
          <a:p>
            <a:pPr marL="914400" lvl="1" indent="-457200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sz="1300" smtClean="0"/>
              <a:t>- contact your financial institution or your </a:t>
            </a:r>
          </a:p>
          <a:p>
            <a:pPr marL="914400" lvl="1" indent="-457200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sz="1500" smtClean="0"/>
              <a:t> </a:t>
            </a:r>
            <a:r>
              <a:rPr lang="en-US" sz="1300" smtClean="0"/>
              <a:t>Battalion Command Financial Specialist for</a:t>
            </a:r>
          </a:p>
          <a:p>
            <a:pPr marL="914400" lvl="1" indent="-457200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sz="1300" smtClean="0"/>
              <a:t> advice on  how to avoid this situation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457200" y="1905000"/>
            <a:ext cx="3657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762000" y="1524000"/>
            <a:ext cx="3276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ebdings" pitchFamily="18" charset="2"/>
              <a:buNone/>
            </a:pPr>
            <a:r>
              <a:rPr lang="en-US" sz="1600"/>
              <a:t>         </a:t>
            </a:r>
            <a:endParaRPr lang="en-US" sz="1600" b="1" i="1">
              <a:solidFill>
                <a:srgbClr val="000066"/>
              </a:solidFill>
            </a:endParaRPr>
          </a:p>
        </p:txBody>
      </p:sp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762000" y="1524000"/>
            <a:ext cx="3276600" cy="192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ebdings" pitchFamily="18" charset="2"/>
              <a:buNone/>
            </a:pPr>
            <a:r>
              <a:rPr lang="en-US" sz="1600"/>
              <a:t>         </a:t>
            </a:r>
            <a:r>
              <a:rPr lang="en-US" sz="1600" b="1" i="1">
                <a:solidFill>
                  <a:srgbClr val="000066"/>
                </a:solidFill>
              </a:rPr>
              <a:t>Consumer Tip</a:t>
            </a:r>
          </a:p>
          <a:p>
            <a:pPr>
              <a:spcBef>
                <a:spcPct val="50000"/>
              </a:spcBef>
              <a:buFont typeface="Webdings" pitchFamily="18" charset="2"/>
              <a:buNone/>
            </a:pPr>
            <a:r>
              <a:rPr lang="en-US" sz="1600" b="1" i="1">
                <a:solidFill>
                  <a:srgbClr val="000066"/>
                </a:solidFill>
              </a:rPr>
              <a:t>Bring a clipboard or notebook with you to the car lot. Write down every fact or figure and who made the promise. Review your contract before signing to ensure it is included.  </a:t>
            </a:r>
          </a:p>
        </p:txBody>
      </p:sp>
      <p:sp>
        <p:nvSpPr>
          <p:cNvPr id="11272" name="Text Box 11"/>
          <p:cNvSpPr txBox="1">
            <a:spLocks noChangeArrowheads="1"/>
          </p:cNvSpPr>
          <p:nvPr/>
        </p:nvSpPr>
        <p:spPr bwMode="auto">
          <a:xfrm>
            <a:off x="304800" y="5715000"/>
            <a:ext cx="42672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1"/>
              <a:t>                 </a:t>
            </a:r>
            <a:endParaRPr lang="en-US" sz="1200"/>
          </a:p>
        </p:txBody>
      </p:sp>
      <p:sp>
        <p:nvSpPr>
          <p:cNvPr id="11273" name="Text Box 12"/>
          <p:cNvSpPr txBox="1">
            <a:spLocks noChangeArrowheads="1"/>
          </p:cNvSpPr>
          <p:nvPr/>
        </p:nvSpPr>
        <p:spPr bwMode="auto">
          <a:xfrm>
            <a:off x="457200" y="5486400"/>
            <a:ext cx="36576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200" b="1"/>
              <a:t>         </a:t>
            </a:r>
            <a:endParaRPr lang="en-US" sz="1200"/>
          </a:p>
        </p:txBody>
      </p:sp>
      <p:sp>
        <p:nvSpPr>
          <p:cNvPr id="11274" name="Rectangle 10"/>
          <p:cNvSpPr>
            <a:spLocks noChangeArrowheads="1"/>
          </p:cNvSpPr>
          <p:nvPr/>
        </p:nvSpPr>
        <p:spPr bwMode="auto">
          <a:xfrm>
            <a:off x="152400" y="5638800"/>
            <a:ext cx="4572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b="1"/>
              <a:t>              Automobile Insurance Made Easy</a:t>
            </a:r>
          </a:p>
          <a:p>
            <a:r>
              <a:rPr lang="en-US" sz="1200"/>
              <a:t>              </a:t>
            </a:r>
            <a:r>
              <a:rPr lang="en-US" sz="1200">
                <a:hlinkClick r:id="rId4"/>
              </a:rPr>
              <a:t>www.tdi.state.tx.us/pubs/consumer/cb020.html</a:t>
            </a:r>
            <a:endParaRPr lang="en-US" sz="1200"/>
          </a:p>
        </p:txBody>
      </p:sp>
      <p:pic>
        <p:nvPicPr>
          <p:cNvPr id="11275" name="Picture 8" descr="Person Riding a Motorcycle with Insured under it.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47800" y="3657600"/>
            <a:ext cx="1789113" cy="151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3379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5" name="Picture 9">
            <a:hlinkClick r:id="" action="ppaction://media"/>
          </p:cNvPr>
          <p:cNvPicPr>
            <a:picLocks noRot="1" noChangeAspect="1" noChangeArrowheads="1"/>
          </p:cNvPicPr>
          <p:nvPr>
            <a:wavAudioFile r:embed="rId1" name="j0388363[1]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09800" y="47244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Alternate Buying Strategies </a:t>
            </a:r>
            <a:endParaRPr lang="en-US" sz="3200" smtClean="0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3962400" y="1295400"/>
            <a:ext cx="5029200" cy="5181600"/>
          </a:xfrm>
        </p:spPr>
        <p:txBody>
          <a:bodyPr/>
          <a:lstStyle/>
          <a:p>
            <a:pPr marL="533400" indent="-533400" algn="ctr" eaLnBrk="1" hangingPunct="1">
              <a:spcBef>
                <a:spcPct val="0"/>
              </a:spcBef>
              <a:buFontTx/>
              <a:buNone/>
            </a:pPr>
            <a:r>
              <a:rPr lang="en-US" sz="2000" b="1" smtClean="0"/>
              <a:t>Methods </a:t>
            </a:r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endParaRPr lang="en-US" sz="1000" b="1" smtClean="0"/>
          </a:p>
          <a:p>
            <a:pPr marL="533400" indent="-533400" eaLnBrk="1" hangingPunct="1">
              <a:spcBef>
                <a:spcPct val="0"/>
              </a:spcBef>
            </a:pPr>
            <a:r>
              <a:rPr lang="en-US" sz="1600" b="1" smtClean="0"/>
              <a:t>Phone the dealership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- repeat figures and write them down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- write down who you are talking to and 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the persons position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b="1" smtClean="0"/>
              <a:t>- </a:t>
            </a:r>
            <a:r>
              <a:rPr lang="en-US" sz="1200" smtClean="0"/>
              <a:t>don’t give out your credit information</a:t>
            </a:r>
            <a:endParaRPr lang="en-US" sz="1200" b="1" smtClean="0"/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endParaRPr lang="en-US" sz="1400" smtClean="0"/>
          </a:p>
          <a:p>
            <a:pPr marL="533400" indent="-533400" eaLnBrk="1" hangingPunct="1">
              <a:spcBef>
                <a:spcPct val="0"/>
              </a:spcBef>
            </a:pPr>
            <a:r>
              <a:rPr lang="en-US" sz="1600" b="1" smtClean="0"/>
              <a:t>Use the Internet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- auto buying services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- referrals 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- dealers website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- email</a:t>
            </a:r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r>
              <a:rPr lang="en-US" sz="1400" smtClean="0">
                <a:hlinkClick r:id="rId4"/>
              </a:rPr>
              <a:t>www.bbb.org/us/article/144</a:t>
            </a:r>
            <a:endParaRPr lang="en-US" sz="1400" smtClean="0"/>
          </a:p>
          <a:p>
            <a:pPr marL="914400" lvl="1" indent="-457200" eaLnBrk="1" hangingPunct="1">
              <a:spcBef>
                <a:spcPct val="0"/>
              </a:spcBef>
              <a:buFontTx/>
              <a:buNone/>
            </a:pPr>
            <a:endParaRPr lang="en-US" sz="1400" smtClean="0"/>
          </a:p>
          <a:p>
            <a:pPr marL="533400" indent="-533400" eaLnBrk="1" hangingPunct="1">
              <a:spcBef>
                <a:spcPct val="0"/>
              </a:spcBef>
            </a:pPr>
            <a:r>
              <a:rPr lang="en-US" sz="1600" b="1" smtClean="0"/>
              <a:t>Fax offers</a:t>
            </a:r>
          </a:p>
          <a:p>
            <a:pPr marL="533400" indent="-533400" eaLnBrk="1" hangingPunct="1">
              <a:spcBef>
                <a:spcPct val="0"/>
              </a:spcBef>
            </a:pPr>
            <a:endParaRPr lang="en-US" sz="1400" b="1" smtClean="0"/>
          </a:p>
          <a:p>
            <a:pPr marL="533400" indent="-533400" eaLnBrk="1" hangingPunct="1">
              <a:spcBef>
                <a:spcPct val="0"/>
              </a:spcBef>
            </a:pPr>
            <a:r>
              <a:rPr lang="en-US" sz="1600" b="1" smtClean="0"/>
              <a:t>Cautions </a:t>
            </a:r>
            <a:r>
              <a:rPr lang="en-US" sz="1400" smtClean="0"/>
              <a:t>(especially private dealers, online auctions) </a:t>
            </a:r>
          </a:p>
          <a:p>
            <a:pPr marL="533400" indent="-533400" eaLnBrk="1" hangingPunct="1">
              <a:spcBef>
                <a:spcPct val="0"/>
              </a:spcBef>
            </a:pPr>
            <a:endParaRPr lang="en-US" sz="1400" smtClean="0"/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             - verify the source, read all disclaimers, refund policies and</a:t>
            </a:r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               fine print</a:t>
            </a:r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             - physically check over vehicle before sending money</a:t>
            </a:r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             - verify ownership of vehicle with DMV if a used vehicle</a:t>
            </a:r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r>
              <a:rPr lang="en-US" sz="1200" smtClean="0"/>
              <a:t>             - do not wire transfer money or give out account information</a:t>
            </a:r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endParaRPr lang="en-US" sz="1200" smtClean="0"/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r>
              <a:rPr lang="en-US" sz="1600" b="1" smtClean="0"/>
              <a:t>          </a:t>
            </a:r>
          </a:p>
          <a:p>
            <a:pPr marL="533400" indent="-533400" eaLnBrk="1" hangingPunct="1">
              <a:spcBef>
                <a:spcPct val="0"/>
              </a:spcBef>
            </a:pPr>
            <a:endParaRPr lang="en-US" sz="800" b="1" smtClean="0"/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457200" y="1905000"/>
            <a:ext cx="3657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762000" y="1524000"/>
            <a:ext cx="3276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ebdings" pitchFamily="18" charset="2"/>
              <a:buNone/>
            </a:pPr>
            <a:r>
              <a:rPr lang="en-US" sz="1600"/>
              <a:t>         </a:t>
            </a:r>
            <a:endParaRPr lang="en-US" sz="1600" b="1" i="1">
              <a:solidFill>
                <a:srgbClr val="000066"/>
              </a:solidFill>
            </a:endParaRPr>
          </a:p>
        </p:txBody>
      </p:sp>
      <p:sp>
        <p:nvSpPr>
          <p:cNvPr id="34823" name="Text Box 7"/>
          <p:cNvSpPr txBox="1">
            <a:spLocks noChangeArrowheads="1"/>
          </p:cNvSpPr>
          <p:nvPr/>
        </p:nvSpPr>
        <p:spPr bwMode="auto">
          <a:xfrm>
            <a:off x="533400" y="1524000"/>
            <a:ext cx="3276600" cy="192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ebdings" pitchFamily="18" charset="2"/>
              <a:buNone/>
            </a:pPr>
            <a:r>
              <a:rPr lang="en-US" sz="1600"/>
              <a:t>         </a:t>
            </a:r>
            <a:r>
              <a:rPr lang="en-US" sz="1600" b="1" i="1">
                <a:solidFill>
                  <a:srgbClr val="000066"/>
                </a:solidFill>
              </a:rPr>
              <a:t>Consumer Tip</a:t>
            </a:r>
          </a:p>
          <a:p>
            <a:pPr>
              <a:spcBef>
                <a:spcPct val="50000"/>
              </a:spcBef>
              <a:buFont typeface="Webdings" pitchFamily="18" charset="2"/>
              <a:buNone/>
            </a:pPr>
            <a:r>
              <a:rPr lang="en-US" sz="1600" b="1" i="1">
                <a:solidFill>
                  <a:srgbClr val="000066"/>
                </a:solidFill>
              </a:rPr>
              <a:t>Watch out for bait and switch tactics. When visiting the lot don’t tell the salesperson you already have a quote. Shop around and negotiate first to see if you can get a better deal.  </a:t>
            </a:r>
          </a:p>
        </p:txBody>
      </p:sp>
      <p:pic>
        <p:nvPicPr>
          <p:cNvPr id="12296" name="Picture 8" descr="woman on the phone say $"/>
          <p:cNvPicPr>
            <a:picLocks noGrp="1" noChangeAspect="1" noChangeArrowheads="1"/>
          </p:cNvPicPr>
          <p:nvPr>
            <p:ph sz="half" idx="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1371600" y="3733800"/>
            <a:ext cx="1139825" cy="2038350"/>
          </a:xfr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48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825"/>
                </p:tgtEl>
              </p:cMediaNode>
            </p:audio>
          </p:childTnLst>
        </p:cTn>
      </p:par>
    </p:tnLst>
    <p:bldLst>
      <p:bldP spid="348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Websites </a:t>
            </a:r>
            <a:endParaRPr lang="en-US" sz="3200" smtClean="0"/>
          </a:p>
        </p:txBody>
      </p:sp>
      <p:sp>
        <p:nvSpPr>
          <p:cNvPr id="13315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57200" y="1447800"/>
            <a:ext cx="4572000" cy="4876800"/>
          </a:xfrm>
          <a:noFill/>
        </p:spPr>
        <p:txBody>
          <a:bodyPr lIns="0" tIns="0" rIns="0" bIns="0"/>
          <a:lstStyle/>
          <a:p>
            <a:pPr marL="533400" indent="-533400" eaLnBrk="1" hangingPunct="1">
              <a:spcBef>
                <a:spcPct val="0"/>
              </a:spcBef>
              <a:buFontTx/>
              <a:buNone/>
            </a:pPr>
            <a:endParaRPr lang="en-US" sz="1000" b="1" smtClean="0"/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r>
              <a:rPr lang="en-US" sz="1400" b="1" u="sng" smtClean="0"/>
              <a:t>Negotiating the deal</a:t>
            </a:r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endParaRPr lang="en-US" sz="1400" u="sng" smtClean="0"/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endParaRPr lang="en-US" sz="1200" smtClean="0"/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r>
              <a:rPr lang="en-US" sz="1200" b="1" smtClean="0"/>
              <a:t>Texas Attorney General</a:t>
            </a:r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r>
              <a:rPr lang="en-US" sz="1200" b="1" smtClean="0"/>
              <a:t>How to be a Smart Negotiator</a:t>
            </a:r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r>
              <a:rPr lang="en-US" sz="1200" b="1" smtClean="0">
                <a:hlinkClick r:id="rId2"/>
              </a:rPr>
              <a:t>www.oag.state.tx.us/agency/weeklyag/2005/0605car.pdf</a:t>
            </a:r>
            <a:endParaRPr lang="en-US" sz="1200" b="1" smtClean="0"/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endParaRPr lang="en-US" sz="1200" smtClean="0"/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r>
              <a:rPr lang="en-US" sz="1200" b="1" smtClean="0"/>
              <a:t>How to get a great deal on a New Car</a:t>
            </a:r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r>
              <a:rPr lang="en-US" sz="1200" smtClean="0">
                <a:hlinkClick r:id="rId3"/>
              </a:rPr>
              <a:t>www.pueblo.gsa.gov/cic_text/cars/cardeal/cardeal.htm</a:t>
            </a:r>
            <a:endParaRPr lang="en-US" sz="1200" smtClean="0"/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endParaRPr lang="en-US" sz="1200" smtClean="0"/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r>
              <a:rPr lang="en-US" sz="1200" b="1" smtClean="0"/>
              <a:t>Negotiating Strategies  -NADA</a:t>
            </a:r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r>
              <a:rPr lang="en-US" sz="1200" b="1" smtClean="0">
                <a:hlinkClick r:id="rId4"/>
              </a:rPr>
              <a:t>www.nadaguides.com/default.aspx?LI=1-20-9-5101-0-0-0&amp;l=1&amp;w=20&amp;p=9&amp;f=5102&amp;a=8&amp;as=37</a:t>
            </a:r>
            <a:endParaRPr lang="en-US" sz="1200" b="1" smtClean="0"/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endParaRPr lang="en-US" sz="1200" b="1" smtClean="0"/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r>
              <a:rPr lang="en-US" sz="1200" b="1" smtClean="0">
                <a:hlinkClick r:id="rId5"/>
              </a:rPr>
              <a:t>www.nadaguides.com/default.aspx?LI=1-20-9-5101-0-0-0&amp;l=1&amp;w=20&amp;p=9&amp;f=5102&amp;a=1&amp;as=2</a:t>
            </a:r>
            <a:endParaRPr lang="en-US" sz="1200" b="1" smtClean="0"/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endParaRPr lang="en-US" sz="1200" b="1" smtClean="0"/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r>
              <a:rPr lang="en-US" sz="1400" b="1" u="sng" smtClean="0"/>
              <a:t>Miscellaneous</a:t>
            </a:r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endParaRPr lang="en-US" sz="1400" smtClean="0"/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r>
              <a:rPr lang="en-US" sz="1200" b="1" smtClean="0"/>
              <a:t>Edmunds.com  Confessions of a Car Salesman</a:t>
            </a:r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r>
              <a:rPr lang="en-US" sz="1200" smtClean="0">
                <a:hlinkClick r:id="rId6"/>
              </a:rPr>
              <a:t>www.edmunds.com/advice/buying/articles/42962/article.html?tid=edmunds.a.landing.feature..3.*</a:t>
            </a:r>
            <a:endParaRPr lang="en-US" sz="1200" smtClean="0"/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endParaRPr lang="en-US" sz="1200" smtClean="0"/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endParaRPr lang="en-US" sz="1200" b="1" smtClean="0"/>
          </a:p>
          <a:p>
            <a:pPr marL="533400" indent="-533400" eaLnBrk="1" hangingPunct="1">
              <a:spcBef>
                <a:spcPct val="0"/>
              </a:spcBef>
              <a:buFontTx/>
              <a:buNone/>
            </a:pPr>
            <a:endParaRPr lang="en-US" sz="1200" b="1" smtClean="0"/>
          </a:p>
        </p:txBody>
      </p:sp>
      <p:sp>
        <p:nvSpPr>
          <p:cNvPr id="13316" name="Text Box 5"/>
          <p:cNvSpPr txBox="1">
            <a:spLocks noChangeArrowheads="1"/>
          </p:cNvSpPr>
          <p:nvPr/>
        </p:nvSpPr>
        <p:spPr bwMode="auto">
          <a:xfrm>
            <a:off x="457200" y="1905000"/>
            <a:ext cx="3657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3317" name="Text Box 6"/>
          <p:cNvSpPr txBox="1">
            <a:spLocks noChangeArrowheads="1"/>
          </p:cNvSpPr>
          <p:nvPr/>
        </p:nvSpPr>
        <p:spPr bwMode="auto">
          <a:xfrm>
            <a:off x="762000" y="1524000"/>
            <a:ext cx="32766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ebdings" pitchFamily="18" charset="2"/>
              <a:buNone/>
            </a:pPr>
            <a:r>
              <a:rPr lang="en-US" sz="1600"/>
              <a:t>         </a:t>
            </a:r>
            <a:endParaRPr lang="en-US" sz="1600" b="1" i="1">
              <a:solidFill>
                <a:srgbClr val="000066"/>
              </a:solidFill>
            </a:endParaRPr>
          </a:p>
        </p:txBody>
      </p:sp>
      <p:sp>
        <p:nvSpPr>
          <p:cNvPr id="13318" name="Rectangle 9"/>
          <p:cNvSpPr>
            <a:spLocks noChangeArrowheads="1"/>
          </p:cNvSpPr>
          <p:nvPr/>
        </p:nvSpPr>
        <p:spPr bwMode="auto">
          <a:xfrm>
            <a:off x="4724400" y="1371600"/>
            <a:ext cx="44196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>
              <a:lnSpc>
                <a:spcPct val="90000"/>
              </a:lnSpc>
            </a:pPr>
            <a:endParaRPr lang="en-US" sz="1400"/>
          </a:p>
        </p:txBody>
      </p:sp>
      <p:sp>
        <p:nvSpPr>
          <p:cNvPr id="13319" name="Rectangle 10"/>
          <p:cNvSpPr>
            <a:spLocks noChangeArrowheads="1"/>
          </p:cNvSpPr>
          <p:nvPr/>
        </p:nvSpPr>
        <p:spPr bwMode="auto">
          <a:xfrm>
            <a:off x="5105400" y="1295400"/>
            <a:ext cx="40386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 algn="ctr"/>
            <a:endParaRPr lang="en-US" sz="1000" b="1"/>
          </a:p>
          <a:p>
            <a:pPr marL="533400" indent="-533400"/>
            <a:r>
              <a:rPr lang="en-US" sz="1400" b="1" u="sng"/>
              <a:t>Alternate Buying Strategies</a:t>
            </a:r>
          </a:p>
          <a:p>
            <a:pPr marL="533400" indent="-533400"/>
            <a:endParaRPr lang="en-US" sz="1400" u="sng"/>
          </a:p>
          <a:p>
            <a:pPr marL="533400" indent="-533400"/>
            <a:endParaRPr lang="en-US" sz="800"/>
          </a:p>
          <a:p>
            <a:pPr marL="533400" indent="-533400"/>
            <a:r>
              <a:rPr lang="en-US" sz="1200" b="1"/>
              <a:t>Better Business Bureau</a:t>
            </a:r>
          </a:p>
          <a:p>
            <a:pPr marL="533400" indent="-533400"/>
            <a:r>
              <a:rPr lang="en-US" sz="1200" b="1"/>
              <a:t>Purchasing a car online</a:t>
            </a:r>
          </a:p>
          <a:p>
            <a:pPr marL="533400" indent="-533400"/>
            <a:endParaRPr lang="en-US" sz="1200" b="1">
              <a:hlinkClick r:id="rId7"/>
            </a:endParaRPr>
          </a:p>
          <a:p>
            <a:pPr marL="533400" indent="-533400"/>
            <a:r>
              <a:rPr lang="en-US" sz="1400">
                <a:hlinkClick r:id="rId7"/>
              </a:rPr>
              <a:t>www.bbb.org/us/article/144</a:t>
            </a:r>
            <a:endParaRPr lang="en-US" sz="1400"/>
          </a:p>
          <a:p>
            <a:pPr marL="533400" indent="-533400"/>
            <a:endParaRPr lang="en-US" sz="1200" b="1"/>
          </a:p>
          <a:p>
            <a:pPr marL="533400" indent="-533400"/>
            <a:endParaRPr lang="en-US" sz="1200"/>
          </a:p>
          <a:p>
            <a:pPr marL="533400" indent="-533400"/>
            <a:endParaRPr lang="en-US" sz="1200"/>
          </a:p>
          <a:p>
            <a:pPr marL="533400" indent="-533400"/>
            <a:r>
              <a:rPr lang="en-US" sz="1400" b="1" u="sng"/>
              <a:t>Texas Department of Insurance</a:t>
            </a:r>
          </a:p>
          <a:p>
            <a:pPr marL="533400" indent="-533400"/>
            <a:endParaRPr lang="en-US" sz="1200" b="1" u="sng"/>
          </a:p>
          <a:p>
            <a:pPr marL="533400" indent="-533400"/>
            <a:r>
              <a:rPr lang="en-US" sz="1200" b="1"/>
              <a:t>Automobile Insurance Made Easy</a:t>
            </a:r>
            <a:r>
              <a:rPr lang="en-US" sz="1200"/>
              <a:t> </a:t>
            </a:r>
            <a:endParaRPr lang="en-US" sz="1200" b="1"/>
          </a:p>
          <a:p>
            <a:pPr marL="533400" indent="-533400"/>
            <a:r>
              <a:rPr lang="en-US" sz="1200" b="1">
                <a:hlinkClick r:id="rId8"/>
              </a:rPr>
              <a:t>www.tdi.state.tx.us/pubs/consumer/cb020.html</a:t>
            </a:r>
            <a:endParaRPr lang="en-US" sz="1200" b="1"/>
          </a:p>
          <a:p>
            <a:pPr marL="533400" indent="-533400"/>
            <a:endParaRPr lang="en-US" sz="1200" b="1"/>
          </a:p>
          <a:p>
            <a:pPr marL="533400" indent="-533400"/>
            <a:r>
              <a:rPr lang="en-US" sz="1200" b="1"/>
              <a:t>Glossary of Auto Insurance Terms</a:t>
            </a:r>
          </a:p>
          <a:p>
            <a:pPr marL="533400" indent="-533400">
              <a:spcBef>
                <a:spcPct val="20000"/>
              </a:spcBef>
            </a:pPr>
            <a:r>
              <a:rPr lang="en-US" sz="1200">
                <a:hlinkClick r:id="rId9"/>
              </a:rPr>
              <a:t>www.tdi.state.tx.us/auto/autoglossary.html</a:t>
            </a:r>
            <a:endParaRPr lang="en-US" sz="1200"/>
          </a:p>
          <a:p>
            <a:pPr marL="533400" indent="-533400">
              <a:spcBef>
                <a:spcPct val="20000"/>
              </a:spcBef>
            </a:pPr>
            <a:endParaRPr lang="en-US" sz="1200" b="1"/>
          </a:p>
          <a:p>
            <a:pPr marL="533400" indent="-533400"/>
            <a:r>
              <a:rPr lang="en-US" sz="1200" b="1"/>
              <a:t>Automobile Insurance Sample Rate Comparisons</a:t>
            </a:r>
            <a:r>
              <a:rPr lang="en-US" sz="1200"/>
              <a:t> </a:t>
            </a:r>
          </a:p>
          <a:p>
            <a:pPr marL="533400" indent="-533400"/>
            <a:r>
              <a:rPr lang="en-US" sz="1200" b="1">
                <a:hlinkClick r:id="rId10"/>
              </a:rPr>
              <a:t>https://apps.tdi.state.tx.us/helpinspublic/Start.do?type=auto</a:t>
            </a:r>
            <a:endParaRPr lang="en-US" sz="1200" b="1"/>
          </a:p>
          <a:p>
            <a:pPr marL="533400" indent="-533400"/>
            <a:endParaRPr lang="en-US" sz="1200" b="1"/>
          </a:p>
          <a:p>
            <a:pPr marL="533400" indent="-533400"/>
            <a:endParaRPr lang="en-US" sz="1200" b="1"/>
          </a:p>
          <a:p>
            <a:pPr marL="533400" indent="-533400"/>
            <a:endParaRPr lang="en-US" sz="1200"/>
          </a:p>
          <a:p>
            <a:pPr marL="533400" indent="-533400"/>
            <a:endParaRPr lang="en-US" sz="12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3378</TotalTime>
  <Words>1652</Words>
  <Application>Microsoft Office PowerPoint</Application>
  <PresentationFormat>On-screen Show (4:3)</PresentationFormat>
  <Paragraphs>325</Paragraphs>
  <Slides>12</Slides>
  <Notes>1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Default Design</vt:lpstr>
      <vt:lpstr>Slide 1</vt:lpstr>
      <vt:lpstr>Slide 2</vt:lpstr>
      <vt:lpstr>Dealers Extra’s </vt:lpstr>
      <vt:lpstr>More Dealers Extra’s </vt:lpstr>
      <vt:lpstr>Sales Techniques </vt:lpstr>
      <vt:lpstr>More Sales Techniques </vt:lpstr>
      <vt:lpstr>The Three Deals Of Car Buying </vt:lpstr>
      <vt:lpstr>Remember These Basics </vt:lpstr>
      <vt:lpstr>Get It In Writing </vt:lpstr>
      <vt:lpstr>Tips, Hints, Etc </vt:lpstr>
      <vt:lpstr>Alternate Buying Strategies </vt:lpstr>
      <vt:lpstr>Websites </vt:lpstr>
    </vt:vector>
  </TitlesOfParts>
  <Company>Fort Hood DMWR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 Related Expenses</dc:title>
  <dc:creator>Melody Squires</dc:creator>
  <cp:lastModifiedBy>THOMAS.DINWIDDIE</cp:lastModifiedBy>
  <cp:revision>152</cp:revision>
  <dcterms:created xsi:type="dcterms:W3CDTF">2005-01-05T20:40:39Z</dcterms:created>
  <dcterms:modified xsi:type="dcterms:W3CDTF">2009-10-29T15:58:49Z</dcterms:modified>
</cp:coreProperties>
</file>